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73" r:id="rId6"/>
    <p:sldId id="260" r:id="rId7"/>
    <p:sldId id="274" r:id="rId8"/>
    <p:sldId id="261" r:id="rId9"/>
    <p:sldId id="275" r:id="rId10"/>
    <p:sldId id="262" r:id="rId11"/>
    <p:sldId id="277" r:id="rId12"/>
    <p:sldId id="265" r:id="rId13"/>
    <p:sldId id="263" r:id="rId14"/>
    <p:sldId id="276" r:id="rId15"/>
    <p:sldId id="266" r:id="rId16"/>
    <p:sldId id="267" r:id="rId17"/>
    <p:sldId id="268" r:id="rId18"/>
    <p:sldId id="270" r:id="rId19"/>
    <p:sldId id="269" r:id="rId20"/>
    <p:sldId id="271" r:id="rId21"/>
    <p:sldId id="272" r:id="rId2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29491-7EAC-4285-953F-7DA59B70E042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25B9C-64AA-4786-9232-D16004EE76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5826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http://www.enciklopedija.hr/Natuknica.aspx?ID=30145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http://proleksis.lzmk.hr/29884/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5578243-A3AF-40EA-AA4F-A63139712221}" type="slidenum">
              <a:rPr lang="hr-HR" altLang="sr-Latn-RS"/>
              <a:pPr eaLnBrk="1" hangingPunct="1"/>
              <a:t>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812594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http://proleksis.lzmk.hr/52956/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F10D566-348A-4A8A-8C2A-BA0818D778D7}" type="slidenum">
              <a:rPr lang="hr-HR" altLang="sr-Latn-RS"/>
              <a:pPr eaLnBrk="1" hangingPunct="1"/>
              <a:t>19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28176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https://www.youtube.com/watch?v=G6wjoXpjKUk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http://proleksis.lzmk.hr/37534/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F4C82D-EA99-44D2-8D22-15ADDF9E82D2}" type="slidenum">
              <a:rPr lang="hr-HR" altLang="sr-Latn-RS"/>
              <a:pPr eaLnBrk="1" hangingPunct="1"/>
              <a:t>20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13222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http://www.jutarnji.hr/slapovi-niagare---najslavnija-grmljavina-vode/222333/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16BBB79-ECFF-4B47-B3D0-BADA635C2A0F}" type="slidenum">
              <a:rPr lang="hr-HR" altLang="sr-Latn-RS"/>
              <a:pPr eaLnBrk="1" hangingPunct="1"/>
              <a:t>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96777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http://proleksis.lzmk.hr/47381/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5C5C4ED-3767-4099-873E-601B604C9B8C}" type="slidenum">
              <a:rPr lang="hr-HR" altLang="sr-Latn-RS"/>
              <a:pPr eaLnBrk="1" hangingPunct="1"/>
              <a:t>6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366817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http://www.britannica.com/EBchecked/topic/200806/fall-line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http://www.virginiaplaces.org/regions/fallshape.html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http://education.nationalgeographic.com/education/encyclopedia/fall-line/?ar_a=1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http://www.britannica.com/EBchecked/topic/200806/fall-line</a:t>
            </a:r>
          </a:p>
          <a:p>
            <a:pPr eaLnBrk="1" hangingPunct="1"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CFD79DD-FA26-4FAC-BB4C-80A7723F0F5C}" type="slidenum">
              <a:rPr lang="hr-HR" altLang="sr-Latn-RS"/>
              <a:pPr eaLnBrk="1" hangingPunct="1"/>
              <a:t>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175120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 pogledati filmić - http://www.youtube.com/watch?v=R0Zbj7S22zs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Ili http://www.youtube.com/watch?v=MgBPQbXqN6c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hr-HR" altLang="sr-Latn-R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A916D0-5AF6-474C-A232-90ABE6EB25DA}" type="slidenum">
              <a:rPr lang="hr-HR" altLang="sr-Latn-RS"/>
              <a:pPr eaLnBrk="1" hangingPunct="1"/>
              <a:t>10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50148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47B3BA-15ED-4BF8-A11C-33F9FCA79C5F}" type="slidenum">
              <a:rPr lang="hr-HR" altLang="sr-Latn-RS"/>
              <a:pPr eaLnBrk="1" hangingPunct="1"/>
              <a:t>11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861788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http://www.moja-putovanja.com/index.php/Destinacije/stjenjak-gorje-nacionalnih-parkova.html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http://www.port.hr/stjenjak_the_rockies/pls/w/films.film_page?i_film_id=4000330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http://proleksis.lzmk.hr/44137/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http://proleksis.lzmk.hr/8577/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http://www.enciklopedija.hr/Natuknica.aspx?ID=48589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5FB2A0A-8245-4A89-A81D-9ECAAD028872}" type="slidenum">
              <a:rPr lang="hr-HR" altLang="sr-Latn-RS"/>
              <a:pPr eaLnBrk="1" hangingPunct="1"/>
              <a:t>12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26251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http://www.geografija.hr/clanci/1512/grand-canyon-put-u-srediste-zemlje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https://www.youtube.com/watch?v=1-9M935rWeg</a:t>
            </a:r>
          </a:p>
          <a:p>
            <a:pPr eaLnBrk="1" hangingPunct="1"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6DACA0-D5D6-4A2A-90A4-81C7D9A880EB}" type="slidenum">
              <a:rPr lang="hr-HR" altLang="sr-Latn-RS"/>
              <a:pPr eaLnBrk="1" hangingPunct="1"/>
              <a:t>15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249043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000013035.Jpg – dolina smrti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https://www.youtube.com/watch?v=BoDqDogyT58&amp;list=UUt_qaMuFOZ5-X_rEYIwvRTQ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41B5AC-2A46-45BB-AD87-B55758F5992B}" type="slidenum">
              <a:rPr lang="hr-HR" altLang="sr-Latn-RS"/>
              <a:pPr eaLnBrk="1" hangingPunct="1"/>
              <a:t>17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90383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A645-2D6B-484E-BD07-7006CE2331D3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3A-D5AA-4BA1-8ECE-77AF8DD533A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1899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A645-2D6B-484E-BD07-7006CE2331D3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3A-D5AA-4BA1-8ECE-77AF8DD533A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6751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A645-2D6B-484E-BD07-7006CE2331D3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3A-D5AA-4BA1-8ECE-77AF8DD533A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570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A645-2D6B-484E-BD07-7006CE2331D3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3A-D5AA-4BA1-8ECE-77AF8DD533A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3337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A645-2D6B-484E-BD07-7006CE2331D3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3A-D5AA-4BA1-8ECE-77AF8DD533A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3423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A645-2D6B-484E-BD07-7006CE2331D3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3A-D5AA-4BA1-8ECE-77AF8DD533A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5018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A645-2D6B-484E-BD07-7006CE2331D3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3A-D5AA-4BA1-8ECE-77AF8DD533A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2476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A645-2D6B-484E-BD07-7006CE2331D3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3A-D5AA-4BA1-8ECE-77AF8DD533A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088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A645-2D6B-484E-BD07-7006CE2331D3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3A-D5AA-4BA1-8ECE-77AF8DD533A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759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A645-2D6B-484E-BD07-7006CE2331D3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3A-D5AA-4BA1-8ECE-77AF8DD533A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1190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A645-2D6B-484E-BD07-7006CE2331D3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3A-D5AA-4BA1-8ECE-77AF8DD533A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9135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8A645-2D6B-484E-BD07-7006CE2331D3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6AD3A-D5AA-4BA1-8ECE-77AF8DD533A0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040" y="-43543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9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../../../Music/jutub/Raw_%20Lava%20Flows%20From%20Russian%20Volcano.mp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../../../Music/jutub/volcano%20erupting.mp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4mZY7uxb7Gc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Ice%20Age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4400" b="1" dirty="0"/>
              <a:t>Reljef i vode</a:t>
            </a:r>
            <a:endParaRPr lang="hr-HR" sz="4400" dirty="0"/>
          </a:p>
        </p:txBody>
      </p:sp>
      <p:sp>
        <p:nvSpPr>
          <p:cNvPr id="4" name="Pravokutnik 3"/>
          <p:cNvSpPr/>
          <p:nvPr/>
        </p:nvSpPr>
        <p:spPr>
          <a:xfrm>
            <a:off x="1471749" y="1968137"/>
            <a:ext cx="9196251" cy="12366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 smtClean="0">
                <a:solidFill>
                  <a:schemeClr val="tx1"/>
                </a:solidFill>
              </a:rPr>
              <a:t>SJEVERNA I JUŽNA AMERIKA</a:t>
            </a:r>
            <a:endParaRPr lang="hr-HR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9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981200" y="928688"/>
            <a:ext cx="8229600" cy="1143000"/>
          </a:xfrm>
        </p:spPr>
        <p:txBody>
          <a:bodyPr/>
          <a:lstStyle/>
          <a:p>
            <a:pPr algn="l"/>
            <a:r>
              <a:rPr lang="hr-HR" altLang="sr-Latn-RS" sz="2800" dirty="0"/>
              <a:t>Pacifički vatreni </a:t>
            </a:r>
            <a:r>
              <a:rPr lang="hr-HR" altLang="sr-Latn-RS" sz="2800" dirty="0" err="1"/>
              <a:t>prsten</a:t>
            </a:r>
            <a:r>
              <a:rPr lang="hr-HR" altLang="sr-Latn-RS" sz="2800" dirty="0" err="1">
                <a:sym typeface="Wingdings" panose="05000000000000000000" pitchFamily="2" charset="2"/>
              </a:rPr>
              <a:t></a:t>
            </a:r>
            <a:r>
              <a:rPr lang="hr-HR" altLang="sr-Latn-RS" sz="2800" dirty="0" err="1">
                <a:solidFill>
                  <a:srgbClr val="00CC00"/>
                </a:solidFill>
                <a:sym typeface="Wingdings" panose="05000000000000000000" pitchFamily="2" charset="2"/>
                <a:hlinkClick r:id="rId3" action="ppaction://hlinkfile"/>
              </a:rPr>
              <a:t>tok</a:t>
            </a:r>
            <a:r>
              <a:rPr lang="hr-HR" altLang="sr-Latn-RS" sz="2800" dirty="0">
                <a:solidFill>
                  <a:srgbClr val="00CC00"/>
                </a:solidFill>
                <a:sym typeface="Wingdings" panose="05000000000000000000" pitchFamily="2" charset="2"/>
                <a:hlinkClick r:id="rId3" action="ppaction://hlinkfile"/>
              </a:rPr>
              <a:t> lave</a:t>
            </a:r>
            <a:r>
              <a:rPr lang="hr-HR" altLang="sr-Latn-RS" sz="2800" dirty="0">
                <a:sym typeface="Wingdings" panose="05000000000000000000" pitchFamily="2" charset="2"/>
              </a:rPr>
              <a:t>,</a:t>
            </a:r>
            <a:r>
              <a:rPr lang="hr-HR" altLang="sr-Latn-RS" sz="2800" dirty="0">
                <a:solidFill>
                  <a:srgbClr val="00CC00"/>
                </a:solidFill>
                <a:sym typeface="Wingdings" panose="05000000000000000000" pitchFamily="2" charset="2"/>
              </a:rPr>
              <a:t>  </a:t>
            </a:r>
            <a:r>
              <a:rPr lang="hr-HR" altLang="sr-Latn-RS" sz="2800" dirty="0">
                <a:solidFill>
                  <a:srgbClr val="00CC00"/>
                </a:solidFill>
                <a:sym typeface="Wingdings" panose="05000000000000000000" pitchFamily="2" charset="2"/>
                <a:hlinkClick r:id="rId4" action="ppaction://hlinkfile"/>
              </a:rPr>
              <a:t>erupcija vulkana</a:t>
            </a:r>
            <a:endParaRPr lang="hr-HR" altLang="sr-Latn-RS" sz="2800" dirty="0">
              <a:solidFill>
                <a:srgbClr val="00CC00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dirty="0" smtClean="0"/>
          </a:p>
        </p:txBody>
      </p:sp>
      <p:pic>
        <p:nvPicPr>
          <p:cNvPr id="11268" name="Picture 2" descr="volcanoes-world-map.png (706×42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1928813"/>
            <a:ext cx="8126412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56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79580" y="840987"/>
            <a:ext cx="10515600" cy="1325563"/>
          </a:xfrm>
        </p:spPr>
        <p:txBody>
          <a:bodyPr/>
          <a:lstStyle/>
          <a:p>
            <a:pPr algn="l" eaLnBrk="1" hangingPunct="1"/>
            <a:r>
              <a:rPr lang="hr-HR" altLang="sr-Latn-RS" b="1" dirty="0" smtClean="0"/>
              <a:t>Mlado ulančano gorje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r-HR" altLang="sr-Latn-RS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3143251"/>
            <a:ext cx="8358188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24064" y="3357564"/>
            <a:ext cx="3286125" cy="21431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13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59557" y="935103"/>
            <a:ext cx="8229600" cy="1143000"/>
          </a:xfrm>
        </p:spPr>
        <p:txBody>
          <a:bodyPr/>
          <a:lstStyle/>
          <a:p>
            <a:pPr algn="l" eaLnBrk="1" hangingPunct="1"/>
            <a:r>
              <a:rPr lang="hr-HR" altLang="sr-Latn-RS" dirty="0" smtClean="0"/>
              <a:t>Mlado ulančano gorje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28814"/>
            <a:ext cx="4400550" cy="4714875"/>
          </a:xfrm>
        </p:spPr>
        <p:txBody>
          <a:bodyPr rtlCol="0">
            <a:normAutofit lnSpcReduction="10000"/>
          </a:bodyPr>
          <a:lstStyle/>
          <a:p>
            <a:pPr>
              <a:lnSpc>
                <a:spcPct val="150000"/>
              </a:lnSpc>
              <a:defRPr/>
            </a:pPr>
            <a:r>
              <a:rPr lang="hr-HR" b="1" dirty="0" smtClean="0">
                <a:solidFill>
                  <a:srgbClr val="00CC00"/>
                </a:solidFill>
              </a:rPr>
              <a:t>Kordiljeri</a:t>
            </a:r>
            <a:r>
              <a:rPr lang="hr-HR" dirty="0" smtClean="0"/>
              <a:t> – od Aljaske do Ognjene zemlje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/>
              <a:t>Sjeverna Amerika – </a:t>
            </a:r>
            <a:r>
              <a:rPr lang="hr-HR" b="1" dirty="0" smtClean="0">
                <a:solidFill>
                  <a:srgbClr val="00CC00"/>
                </a:solidFill>
              </a:rPr>
              <a:t>Stjenjak</a:t>
            </a:r>
            <a:r>
              <a:rPr lang="hr-HR" dirty="0" smtClean="0"/>
              <a:t> (Rocky Mountain) </a:t>
            </a:r>
            <a:r>
              <a:rPr lang="hr-HR" dirty="0" smtClean="0">
                <a:sym typeface="Wingdings" pitchFamily="2" charset="2"/>
              </a:rPr>
              <a:t> Mt. McKinley (Denali)</a:t>
            </a:r>
            <a:endParaRPr lang="hr-HR" dirty="0" smtClean="0"/>
          </a:p>
          <a:p>
            <a:pPr>
              <a:lnSpc>
                <a:spcPct val="150000"/>
              </a:lnSpc>
              <a:defRPr/>
            </a:pPr>
            <a:r>
              <a:rPr lang="hr-HR" dirty="0" smtClean="0"/>
              <a:t>Južna Amerika – </a:t>
            </a:r>
            <a:r>
              <a:rPr lang="hr-HR" b="1" dirty="0" smtClean="0">
                <a:solidFill>
                  <a:srgbClr val="00CC00"/>
                </a:solidFill>
              </a:rPr>
              <a:t>Ande</a:t>
            </a:r>
            <a:r>
              <a:rPr lang="hr-HR" dirty="0" smtClean="0"/>
              <a:t> </a:t>
            </a:r>
            <a:r>
              <a:rPr lang="hr-HR" dirty="0" smtClean="0">
                <a:sym typeface="Wingdings" pitchFamily="2" charset="2"/>
              </a:rPr>
              <a:t> </a:t>
            </a:r>
            <a:r>
              <a:rPr lang="hr-HR" dirty="0" smtClean="0"/>
              <a:t>Aconcagua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8" y="1858148"/>
            <a:ext cx="3500437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4515936">
            <a:off x="6017420" y="3721895"/>
            <a:ext cx="4605337" cy="644525"/>
          </a:xfrm>
          <a:prstGeom prst="rightArrow">
            <a:avLst/>
          </a:prstGeom>
          <a:solidFill>
            <a:srgbClr val="00CC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2" name="Pravokutnik 1"/>
          <p:cNvSpPr/>
          <p:nvPr/>
        </p:nvSpPr>
        <p:spPr>
          <a:xfrm rot="4456552">
            <a:off x="7592438" y="3664211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effectLst/>
                <a:latin typeface="Nunito"/>
              </a:rPr>
              <a:t>Kordiljeri</a:t>
            </a:r>
            <a:r>
              <a:rPr lang="hr-HR" b="1" i="0" dirty="0" smtClean="0">
                <a:solidFill>
                  <a:srgbClr val="E25041"/>
                </a:solidFill>
                <a:effectLst/>
                <a:latin typeface="Nunito"/>
              </a:rPr>
              <a:t> 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0" y="2201004"/>
            <a:ext cx="5445967" cy="407596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950" y="2078103"/>
            <a:ext cx="5928924" cy="44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2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5" grpId="1" animBg="1"/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9" y="1214439"/>
            <a:ext cx="4073525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1166813"/>
            <a:ext cx="64293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/>
          <a:stretch>
            <a:fillRect/>
          </a:stretch>
        </p:blipFill>
        <p:spPr bwMode="auto">
          <a:xfrm>
            <a:off x="1738313" y="3929063"/>
            <a:ext cx="464820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2487614"/>
            <a:ext cx="4143375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15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1679" y="-44806"/>
            <a:ext cx="6560321" cy="435133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12" y="113739"/>
            <a:ext cx="6009983" cy="6395529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7205986" y="180459"/>
            <a:ext cx="3138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smtClean="0">
                <a:solidFill>
                  <a:srgbClr val="383838"/>
                </a:solidFill>
                <a:effectLst/>
                <a:latin typeface="Nunito"/>
              </a:rPr>
              <a:t>Vulkan Mount Saint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Helens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7204740" y="5129118"/>
            <a:ext cx="2394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>
                <a:hlinkClick r:id="rId4"/>
              </a:rPr>
              <a:t>Gejzir u NP </a:t>
            </a:r>
            <a:r>
              <a:rPr lang="hr-HR" dirty="0" err="1" smtClean="0">
                <a:hlinkClick r:id="rId4"/>
              </a:rPr>
              <a:t>Yellowstone</a:t>
            </a:r>
            <a:endParaRPr lang="hr-HR" dirty="0"/>
          </a:p>
        </p:txBody>
      </p:sp>
      <p:sp>
        <p:nvSpPr>
          <p:cNvPr id="8" name="Pravokutnik 7"/>
          <p:cNvSpPr/>
          <p:nvPr/>
        </p:nvSpPr>
        <p:spPr>
          <a:xfrm>
            <a:off x="7204740" y="5498450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Pogledaj videozapis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0662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315" y="4463093"/>
            <a:ext cx="4714146" cy="2394907"/>
          </a:xfrm>
          <a:prstGeom prst="rect">
            <a:avLst/>
          </a:prstGeom>
        </p:spPr>
      </p:pic>
      <p:pic>
        <p:nvPicPr>
          <p:cNvPr id="13335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2214563"/>
            <a:ext cx="30765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4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19" y="4357688"/>
            <a:ext cx="264795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r-HR" altLang="sr-Latn-RS" smtClean="0"/>
          </a:p>
        </p:txBody>
      </p:sp>
      <p:sp>
        <p:nvSpPr>
          <p:cNvPr id="6" name="Rectangle 5"/>
          <p:cNvSpPr/>
          <p:nvPr/>
        </p:nvSpPr>
        <p:spPr>
          <a:xfrm>
            <a:off x="5310189" y="2571750"/>
            <a:ext cx="1571625" cy="571500"/>
          </a:xfrm>
          <a:prstGeom prst="rect">
            <a:avLst/>
          </a:prstGeom>
          <a:solidFill>
            <a:srgbClr val="00CC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Visoravan</a:t>
            </a:r>
          </a:p>
        </p:txBody>
      </p:sp>
      <p:sp>
        <p:nvSpPr>
          <p:cNvPr id="7" name="Rectangle 6"/>
          <p:cNvSpPr/>
          <p:nvPr/>
        </p:nvSpPr>
        <p:spPr>
          <a:xfrm>
            <a:off x="5310189" y="3286125"/>
            <a:ext cx="1571625" cy="571500"/>
          </a:xfrm>
          <a:prstGeom prst="rect">
            <a:avLst/>
          </a:prstGeom>
          <a:solidFill>
            <a:srgbClr val="00CC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Zavala</a:t>
            </a:r>
          </a:p>
        </p:txBody>
      </p:sp>
      <p:sp>
        <p:nvSpPr>
          <p:cNvPr id="8" name="Rectangle 7"/>
          <p:cNvSpPr/>
          <p:nvPr/>
        </p:nvSpPr>
        <p:spPr>
          <a:xfrm>
            <a:off x="7138988" y="2614613"/>
            <a:ext cx="2786062" cy="500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Veliko ravničarsko područje okruženo planinama</a:t>
            </a:r>
          </a:p>
        </p:txBody>
      </p:sp>
      <p:sp>
        <p:nvSpPr>
          <p:cNvPr id="9" name="Rectangle 8"/>
          <p:cNvSpPr/>
          <p:nvPr/>
        </p:nvSpPr>
        <p:spPr>
          <a:xfrm>
            <a:off x="7167563" y="3286126"/>
            <a:ext cx="2786062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Ravnice više od 200m  n.v.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52688" y="1071564"/>
            <a:ext cx="2571750" cy="7143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Sjeverna Amerika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81875" y="1071564"/>
            <a:ext cx="2571750" cy="7143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Južna Amerika</a:t>
            </a:r>
          </a:p>
        </p:txBody>
      </p:sp>
      <p:pic>
        <p:nvPicPr>
          <p:cNvPr id="1030" name="Picture 6" descr="http://upload.wikimedia.org/wikipedia/commons/1/12/Estrecho_de_Yampupata_-_Isla_del_Sol,_Lago_Titicac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2074056"/>
            <a:ext cx="390207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738313" y="3786189"/>
            <a:ext cx="1643062" cy="428625"/>
          </a:xfrm>
          <a:prstGeom prst="rect">
            <a:avLst/>
          </a:prstGeom>
          <a:solidFill>
            <a:srgbClr val="00CC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Velika zavala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38313" y="4857751"/>
            <a:ext cx="1643062" cy="428625"/>
          </a:xfrm>
          <a:prstGeom prst="rect">
            <a:avLst/>
          </a:prstGeom>
          <a:solidFill>
            <a:srgbClr val="00CC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 smtClean="0"/>
              <a:t>Visoravan Columbia</a:t>
            </a:r>
            <a:endParaRPr lang="hr-HR" dirty="0"/>
          </a:p>
        </p:txBody>
      </p:sp>
      <p:sp>
        <p:nvSpPr>
          <p:cNvPr id="17" name="Rectangle 16"/>
          <p:cNvSpPr/>
          <p:nvPr/>
        </p:nvSpPr>
        <p:spPr>
          <a:xfrm>
            <a:off x="1738313" y="6215064"/>
            <a:ext cx="1643062" cy="428625"/>
          </a:xfrm>
          <a:prstGeom prst="rect">
            <a:avLst/>
          </a:prstGeom>
          <a:solidFill>
            <a:srgbClr val="00CC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 smtClean="0"/>
              <a:t>Visoravan</a:t>
            </a:r>
          </a:p>
          <a:p>
            <a:pPr algn="ctr">
              <a:defRPr/>
            </a:pPr>
            <a:r>
              <a:rPr lang="hr-HR" dirty="0" smtClean="0"/>
              <a:t>Colorado</a:t>
            </a:r>
            <a:endParaRPr lang="hr-HR" dirty="0"/>
          </a:p>
        </p:txBody>
      </p:sp>
      <p:sp>
        <p:nvSpPr>
          <p:cNvPr id="19" name="Rectangle 18"/>
          <p:cNvSpPr/>
          <p:nvPr/>
        </p:nvSpPr>
        <p:spPr>
          <a:xfrm>
            <a:off x="9577388" y="6244762"/>
            <a:ext cx="1643062" cy="571500"/>
          </a:xfrm>
          <a:prstGeom prst="rect">
            <a:avLst/>
          </a:prstGeom>
          <a:solidFill>
            <a:srgbClr val="00CC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Altiplano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389267" y="3777054"/>
            <a:ext cx="1643063" cy="500062"/>
          </a:xfrm>
          <a:prstGeom prst="rect">
            <a:avLst/>
          </a:prstGeom>
          <a:solidFill>
            <a:srgbClr val="00CC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Titicaca</a:t>
            </a:r>
          </a:p>
        </p:txBody>
      </p:sp>
      <p:pic>
        <p:nvPicPr>
          <p:cNvPr id="13336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982" y="2929701"/>
            <a:ext cx="27146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238752" y="4949001"/>
            <a:ext cx="1643062" cy="571500"/>
          </a:xfrm>
          <a:prstGeom prst="rect">
            <a:avLst/>
          </a:prstGeom>
          <a:solidFill>
            <a:srgbClr val="00CC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Meksička visoravan</a:t>
            </a:r>
          </a:p>
        </p:txBody>
      </p:sp>
    </p:spTree>
    <p:extLst>
      <p:ext uri="{BB962C8B-B14F-4D97-AF65-F5344CB8AC3E}">
        <p14:creationId xmlns:p14="http://schemas.microsoft.com/office/powerpoint/2010/main" val="335357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-0.220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21387E-6 L 0 -0.220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0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6" grpId="0" animBg="1"/>
      <p:bldP spid="17" grpId="0" animBg="1"/>
      <p:bldP spid="19" grpId="0" animBg="1"/>
      <p:bldP spid="20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r-HR" altLang="sr-Latn-R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6876" y="3875088"/>
            <a:ext cx="3643313" cy="248285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hr-HR" altLang="sr-Latn-RS" smtClean="0"/>
              <a:t>Središte naseljenosti</a:t>
            </a:r>
          </a:p>
          <a:p>
            <a:pPr eaLnBrk="1" hangingPunct="1">
              <a:lnSpc>
                <a:spcPct val="150000"/>
              </a:lnSpc>
            </a:pPr>
            <a:r>
              <a:rPr lang="hr-HR" altLang="sr-Latn-RS" smtClean="0"/>
              <a:t>Ciudad de Mexico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3571876"/>
            <a:ext cx="5053012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rc 9"/>
          <p:cNvSpPr/>
          <p:nvPr/>
        </p:nvSpPr>
        <p:spPr>
          <a:xfrm rot="10140727">
            <a:off x="6557963" y="2489200"/>
            <a:ext cx="1643062" cy="2755900"/>
          </a:xfrm>
          <a:prstGeom prst="arc">
            <a:avLst>
              <a:gd name="adj1" fmla="val 17134231"/>
              <a:gd name="adj2" fmla="val 0"/>
            </a:avLst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5738814" y="1643064"/>
            <a:ext cx="2928937" cy="714375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Sierra Madre Occidental</a:t>
            </a:r>
          </a:p>
        </p:txBody>
      </p:sp>
      <p:sp>
        <p:nvSpPr>
          <p:cNvPr id="15" name="Arc 14"/>
          <p:cNvSpPr/>
          <p:nvPr/>
        </p:nvSpPr>
        <p:spPr>
          <a:xfrm rot="19044742" flipH="1">
            <a:off x="7510464" y="3659188"/>
            <a:ext cx="714375" cy="1714500"/>
          </a:xfrm>
          <a:prstGeom prst="arc">
            <a:avLst>
              <a:gd name="adj1" fmla="val 17303060"/>
              <a:gd name="adj2" fmla="val 0"/>
            </a:avLst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6" name="Rectangle 15"/>
          <p:cNvSpPr/>
          <p:nvPr/>
        </p:nvSpPr>
        <p:spPr>
          <a:xfrm>
            <a:off x="5738814" y="2571751"/>
            <a:ext cx="2928937" cy="7143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Sierra Madre Oriental</a:t>
            </a:r>
          </a:p>
        </p:txBody>
      </p:sp>
      <p:pic>
        <p:nvPicPr>
          <p:cNvPr id="12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1214439"/>
            <a:ext cx="30003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52813" y="2857500"/>
            <a:ext cx="1643062" cy="571500"/>
          </a:xfrm>
          <a:prstGeom prst="rect">
            <a:avLst/>
          </a:prstGeom>
          <a:solidFill>
            <a:srgbClr val="00CC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Meksička visoravan</a:t>
            </a:r>
          </a:p>
        </p:txBody>
      </p:sp>
    </p:spTree>
    <p:extLst>
      <p:ext uri="{BB962C8B-B14F-4D97-AF65-F5344CB8AC3E}">
        <p14:creationId xmlns:p14="http://schemas.microsoft.com/office/powerpoint/2010/main" val="188930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  <p:bldP spid="16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489" y="1176556"/>
            <a:ext cx="4022049" cy="268346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774" y="4107884"/>
            <a:ext cx="4001764" cy="26668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36489" y="6183899"/>
            <a:ext cx="2571750" cy="571500"/>
          </a:xfrm>
          <a:prstGeom prst="rect">
            <a:avLst/>
          </a:prstGeom>
          <a:solidFill>
            <a:srgbClr val="00CC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Dolina smrti: -86 m n.v.</a:t>
            </a:r>
          </a:p>
        </p:txBody>
      </p:sp>
      <p:pic>
        <p:nvPicPr>
          <p:cNvPr id="29700" name="Picture 4" descr="http://images.boomsbeat.com/data/images/full/11426/7-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4000500"/>
            <a:ext cx="425608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09750" y="6072188"/>
            <a:ext cx="2571750" cy="571500"/>
          </a:xfrm>
          <a:prstGeom prst="rect">
            <a:avLst/>
          </a:prstGeom>
          <a:solidFill>
            <a:srgbClr val="00CC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Great Salt Lake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56774" y="3500438"/>
            <a:ext cx="1643063" cy="428625"/>
          </a:xfrm>
          <a:prstGeom prst="rect">
            <a:avLst/>
          </a:prstGeom>
          <a:solidFill>
            <a:srgbClr val="00CC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Grand Canyon</a:t>
            </a:r>
          </a:p>
        </p:txBody>
      </p:sp>
      <p:pic>
        <p:nvPicPr>
          <p:cNvPr id="12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1214438"/>
            <a:ext cx="4214813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09750" y="3159125"/>
            <a:ext cx="1643063" cy="428625"/>
          </a:xfrm>
          <a:prstGeom prst="rect">
            <a:avLst/>
          </a:prstGeom>
          <a:solidFill>
            <a:srgbClr val="00CC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Velika zavala</a:t>
            </a:r>
          </a:p>
        </p:txBody>
      </p:sp>
    </p:spTree>
    <p:extLst>
      <p:ext uri="{BB962C8B-B14F-4D97-AF65-F5344CB8AC3E}">
        <p14:creationId xmlns:p14="http://schemas.microsoft.com/office/powerpoint/2010/main" val="89668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2357438"/>
            <a:ext cx="59055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1143000"/>
            <a:ext cx="40290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0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172" y="908844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dirty="0" smtClean="0"/>
              <a:t>Kordiljeri – kontinentska razvodnica</a:t>
            </a:r>
            <a:endParaRPr lang="hr-HR" dirty="0"/>
          </a:p>
        </p:txBody>
      </p:sp>
      <p:sp>
        <p:nvSpPr>
          <p:cNvPr id="8" name="Rectangle 7"/>
          <p:cNvSpPr/>
          <p:nvPr/>
        </p:nvSpPr>
        <p:spPr>
          <a:xfrm>
            <a:off x="2024064" y="2428875"/>
            <a:ext cx="3214687" cy="571500"/>
          </a:xfrm>
          <a:prstGeom prst="rect">
            <a:avLst/>
          </a:prstGeom>
          <a:solidFill>
            <a:srgbClr val="00CC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Mississippi i Missiouri – plovidbeni put</a:t>
            </a:r>
          </a:p>
        </p:txBody>
      </p:sp>
      <p:sp>
        <p:nvSpPr>
          <p:cNvPr id="9" name="Rectangle 8"/>
          <p:cNvSpPr/>
          <p:nvPr/>
        </p:nvSpPr>
        <p:spPr>
          <a:xfrm>
            <a:off x="1952625" y="3214688"/>
            <a:ext cx="3214688" cy="571500"/>
          </a:xfrm>
          <a:prstGeom prst="rect">
            <a:avLst/>
          </a:prstGeom>
          <a:solidFill>
            <a:srgbClr val="00CC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Colorado i Columbia  - hidroenergija</a:t>
            </a:r>
          </a:p>
        </p:txBody>
      </p:sp>
      <p:pic>
        <p:nvPicPr>
          <p:cNvPr id="16394" name="Picture 10" descr="C:\Users\Svjetlana\Documents\školska knjiga\ppt\6\amerika-rije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9" y="1785939"/>
            <a:ext cx="4643437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 descr="C:\Users\Svjetlana\Documents\školska knjiga\ppt\6\južna ameri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1939926"/>
            <a:ext cx="4000500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 descr="C:\Users\Svjetlana\Documents\školska knjiga\ppt predlosci i slike\smanjene\050_sh111668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522" y="1071564"/>
            <a:ext cx="42767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C:\Users\Svjetlana\Documents\školska knjiga\ppt predlosci i slike\smanjene\050_sh76125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197" y="1071564"/>
            <a:ext cx="381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1" descr="C:\Users\Svjetlana\Documents\školska knjiga\ppt predlosci i slike\slike2\originali\050_00001099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1071564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8"/>
          <p:cNvSpPr/>
          <p:nvPr/>
        </p:nvSpPr>
        <p:spPr>
          <a:xfrm>
            <a:off x="1952625" y="4000501"/>
            <a:ext cx="3214688" cy="571500"/>
          </a:xfrm>
          <a:prstGeom prst="rect">
            <a:avLst/>
          </a:prstGeom>
          <a:solidFill>
            <a:srgbClr val="00CC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Amazona</a:t>
            </a:r>
            <a:r>
              <a:rPr lang="pl-PL" dirty="0"/>
              <a:t>, vodom najbogatija rijeka na Zemlji</a:t>
            </a:r>
            <a:endParaRPr lang="hr-HR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88572" y="10612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66471" y="899790"/>
            <a:ext cx="1094480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dirty="0" smtClean="0"/>
              <a:t>Južn</a:t>
            </a:r>
            <a:r>
              <a:rPr lang="hr-HR" dirty="0" smtClean="0"/>
              <a:t>a</a:t>
            </a:r>
            <a:r>
              <a:rPr lang="pt-BR" dirty="0" smtClean="0"/>
              <a:t> Ameri</a:t>
            </a:r>
            <a:r>
              <a:rPr lang="hr-HR" dirty="0" smtClean="0"/>
              <a:t>ka</a:t>
            </a:r>
            <a:r>
              <a:rPr lang="pt-BR" dirty="0" smtClean="0"/>
              <a:t> </a:t>
            </a:r>
            <a:r>
              <a:rPr lang="pt-BR" dirty="0"/>
              <a:t>s Anda prema istoku teče </a:t>
            </a:r>
            <a:r>
              <a:rPr lang="pt-BR" b="1" dirty="0" smtClean="0"/>
              <a:t>Amazona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2190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8" grpId="1" animBg="1"/>
      <p:bldP spid="9" grpId="0" animBg="1"/>
      <p:bldP spid="9" grpId="1" animBg="1"/>
      <p:bldP spid="13" grpId="0" animBg="1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30994" y="928937"/>
            <a:ext cx="8229600" cy="1143000"/>
          </a:xfrm>
        </p:spPr>
        <p:txBody>
          <a:bodyPr/>
          <a:lstStyle/>
          <a:p>
            <a:pPr algn="l" eaLnBrk="1" hangingPunct="1"/>
            <a:r>
              <a:rPr lang="hr-HR" altLang="sr-Latn-RS" b="1" dirty="0" smtClean="0"/>
              <a:t>Reljef i vode Amerike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762" y="1849438"/>
            <a:ext cx="4614862" cy="4714875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hr-HR" b="1" dirty="0" smtClean="0"/>
              <a:t>Četiri cjeline:</a:t>
            </a:r>
          </a:p>
          <a:p>
            <a:pPr>
              <a:lnSpc>
                <a:spcPct val="150000"/>
              </a:lnSpc>
              <a:buNone/>
              <a:defRPr/>
            </a:pPr>
            <a:r>
              <a:rPr lang="hr-HR" dirty="0" smtClean="0"/>
              <a:t>- Prastari štitovi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hr-HR" dirty="0" smtClean="0"/>
              <a:t>Staro gorje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hr-HR" dirty="0" smtClean="0"/>
              <a:t>Mlade ulančane planine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hr-HR" dirty="0" smtClean="0"/>
              <a:t>Ravnice</a:t>
            </a:r>
            <a:endParaRPr lang="hr-HR" dirty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643064"/>
            <a:ext cx="3786188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16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78971" y="928686"/>
            <a:ext cx="8229600" cy="1143000"/>
          </a:xfrm>
        </p:spPr>
        <p:txBody>
          <a:bodyPr/>
          <a:lstStyle/>
          <a:p>
            <a:pPr algn="l" eaLnBrk="1" hangingPunct="1"/>
            <a:r>
              <a:rPr lang="hr-HR" altLang="sr-Latn-RS" b="1" dirty="0" smtClean="0"/>
              <a:t>Velike ravnice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1981200" y="1714500"/>
            <a:ext cx="8229600" cy="45720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hr-HR" altLang="sr-Latn-RS" dirty="0" smtClean="0"/>
              <a:t>Sjeverna Amerika </a:t>
            </a:r>
            <a:r>
              <a:rPr lang="hr-HR" altLang="sr-Latn-RS" dirty="0" smtClean="0">
                <a:sym typeface="Wingdings" panose="05000000000000000000" pitchFamily="2" charset="2"/>
              </a:rPr>
              <a:t> r</a:t>
            </a:r>
            <a:r>
              <a:rPr lang="hr-HR" altLang="sr-Latn-RS" dirty="0" smtClean="0"/>
              <a:t>avnica u porječju rijeke </a:t>
            </a:r>
            <a:r>
              <a:rPr lang="hr-HR" altLang="sr-Latn-RS" dirty="0" smtClean="0">
                <a:solidFill>
                  <a:srgbClr val="00CC00"/>
                </a:solidFill>
              </a:rPr>
              <a:t>Mississippi</a:t>
            </a:r>
            <a:r>
              <a:rPr lang="hr-HR" altLang="sr-Latn-RS" dirty="0" smtClean="0"/>
              <a:t> </a:t>
            </a:r>
            <a:r>
              <a:rPr lang="hr-HR" altLang="sr-Latn-RS" dirty="0" smtClean="0">
                <a:sym typeface="Wingdings" panose="05000000000000000000" pitchFamily="2" charset="2"/>
              </a:rPr>
              <a:t> p</a:t>
            </a:r>
            <a:r>
              <a:rPr lang="hr-HR" altLang="sr-Latn-RS" dirty="0" smtClean="0"/>
              <a:t>rapor </a:t>
            </a:r>
            <a:r>
              <a:rPr lang="hr-HR" altLang="sr-Latn-RS" dirty="0" smtClean="0">
                <a:sym typeface="Wingdings" panose="05000000000000000000" pitchFamily="2" charset="2"/>
              </a:rPr>
              <a:t> plodno tlo</a:t>
            </a:r>
          </a:p>
          <a:p>
            <a:pPr eaLnBrk="1" hangingPunct="1">
              <a:lnSpc>
                <a:spcPct val="150000"/>
              </a:lnSpc>
            </a:pPr>
            <a:r>
              <a:rPr lang="hr-HR" altLang="sr-Latn-RS" dirty="0" smtClean="0">
                <a:sym typeface="Wingdings" panose="05000000000000000000" pitchFamily="2" charset="2"/>
              </a:rPr>
              <a:t>Južna Amerika  </a:t>
            </a:r>
            <a:r>
              <a:rPr lang="hr-HR" altLang="sr-Latn-RS" dirty="0" smtClean="0">
                <a:solidFill>
                  <a:srgbClr val="00CC00"/>
                </a:solidFill>
                <a:sym typeface="Wingdings" panose="05000000000000000000" pitchFamily="2" charset="2"/>
              </a:rPr>
              <a:t>Amazona</a:t>
            </a:r>
            <a:r>
              <a:rPr lang="hr-HR" altLang="sr-Latn-RS" dirty="0" smtClean="0">
                <a:sym typeface="Wingdings" panose="05000000000000000000" pitchFamily="2" charset="2"/>
              </a:rPr>
              <a:t>, </a:t>
            </a:r>
            <a:r>
              <a:rPr lang="hr-HR" altLang="sr-Latn-RS" dirty="0" smtClean="0">
                <a:solidFill>
                  <a:srgbClr val="00CC00"/>
                </a:solidFill>
                <a:sym typeface="Wingdings" panose="05000000000000000000" pitchFamily="2" charset="2"/>
              </a:rPr>
              <a:t>La Plata</a:t>
            </a:r>
            <a:r>
              <a:rPr lang="hr-HR" altLang="sr-Latn-RS" dirty="0" smtClean="0">
                <a:sym typeface="Wingdings" panose="05000000000000000000" pitchFamily="2" charset="2"/>
              </a:rPr>
              <a:t>, </a:t>
            </a:r>
            <a:r>
              <a:rPr lang="hr-HR" altLang="sr-Latn-RS" dirty="0" smtClean="0">
                <a:solidFill>
                  <a:srgbClr val="00CC00"/>
                </a:solidFill>
                <a:sym typeface="Wingdings" panose="05000000000000000000" pitchFamily="2" charset="2"/>
              </a:rPr>
              <a:t>Orinoco</a:t>
            </a:r>
            <a:endParaRPr lang="hr-HR" altLang="sr-Latn-RS" dirty="0" smtClean="0">
              <a:solidFill>
                <a:srgbClr val="00CC00"/>
              </a:solidFill>
            </a:endParaRP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4143376"/>
            <a:ext cx="8358188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53064" y="4357689"/>
            <a:ext cx="2071687" cy="21431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566" y="1961281"/>
            <a:ext cx="6796024" cy="453953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367" y="1137483"/>
            <a:ext cx="5749026" cy="527349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896" y="1360703"/>
            <a:ext cx="5273497" cy="527959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9987" y="1443693"/>
            <a:ext cx="645795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0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uiExpand="1" build="p"/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981200" y="714375"/>
            <a:ext cx="8229600" cy="1143000"/>
          </a:xfrm>
        </p:spPr>
        <p:txBody>
          <a:bodyPr/>
          <a:lstStyle/>
          <a:p>
            <a:pPr algn="l" eaLnBrk="1" hangingPunct="1"/>
            <a:r>
              <a:rPr lang="hr-HR" altLang="sr-Latn-RS" smtClean="0"/>
              <a:t>Ponavljanje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8314" y="1714501"/>
            <a:ext cx="4714875" cy="5572125"/>
          </a:xfrm>
        </p:spPr>
        <p:txBody>
          <a:bodyPr rtlCol="0">
            <a:normAutofit fontScale="70000" lnSpcReduction="20000"/>
          </a:bodyPr>
          <a:lstStyle/>
          <a:p>
            <a:pPr>
              <a:defRPr/>
            </a:pPr>
            <a:r>
              <a:rPr lang="hr-HR" dirty="0" smtClean="0"/>
              <a:t>Zaokruži Kanadski štit</a:t>
            </a:r>
          </a:p>
          <a:p>
            <a:pPr>
              <a:defRPr/>
            </a:pPr>
            <a:r>
              <a:rPr lang="hr-HR" dirty="0" smtClean="0"/>
              <a:t>Dno Kanadskog štita je _________________</a:t>
            </a:r>
          </a:p>
          <a:p>
            <a:pPr>
              <a:defRPr/>
            </a:pPr>
            <a:r>
              <a:rPr lang="hr-HR" dirty="0" smtClean="0"/>
              <a:t>Zvjezdicom je označeno ___________ gorje</a:t>
            </a:r>
          </a:p>
          <a:p>
            <a:pPr>
              <a:defRPr/>
            </a:pPr>
            <a:r>
              <a:rPr lang="hr-HR" dirty="0" smtClean="0"/>
              <a:t>Planinski lanac koji se pruža od Aljaske do Ognjene zemlje naziva se ______________</a:t>
            </a:r>
          </a:p>
          <a:p>
            <a:pPr>
              <a:defRPr/>
            </a:pPr>
            <a:r>
              <a:rPr lang="hr-HR" dirty="0" smtClean="0"/>
              <a:t>Crveno oboji Ande</a:t>
            </a:r>
          </a:p>
          <a:p>
            <a:pPr>
              <a:defRPr/>
            </a:pPr>
            <a:r>
              <a:rPr lang="hr-HR" dirty="0" smtClean="0"/>
              <a:t>Podebljaj rijeku Mississippi</a:t>
            </a:r>
          </a:p>
          <a:p>
            <a:pPr>
              <a:defRPr/>
            </a:pPr>
            <a:r>
              <a:rPr lang="hr-HR" dirty="0" smtClean="0"/>
              <a:t>Kako su nastala Velika jezera?</a:t>
            </a:r>
          </a:p>
          <a:p>
            <a:pPr>
              <a:defRPr/>
            </a:pPr>
            <a:r>
              <a:rPr lang="hr-HR" dirty="0" smtClean="0"/>
              <a:t>Salto Angel, najviši vodopad na svijetu, nalazi se u ________________ visočju</a:t>
            </a:r>
          </a:p>
          <a:p>
            <a:pPr>
              <a:defRPr/>
            </a:pPr>
            <a:r>
              <a:rPr lang="hr-HR" dirty="0" smtClean="0"/>
              <a:t>Velika jezera s rijekom _______________ čine važan plovni put</a:t>
            </a:r>
          </a:p>
          <a:p>
            <a:pPr>
              <a:defRPr/>
            </a:pPr>
            <a:r>
              <a:rPr lang="hr-HR" dirty="0" smtClean="0"/>
              <a:t>Najdublja depresija u obje Amerike je ______________</a:t>
            </a:r>
          </a:p>
          <a:p>
            <a:pPr>
              <a:defRPr/>
            </a:pPr>
            <a:endParaRPr lang="hr-HR" dirty="0" smtClean="0"/>
          </a:p>
          <a:p>
            <a:pPr>
              <a:defRPr/>
            </a:pPr>
            <a:endParaRPr lang="hr-HR" dirty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928814"/>
            <a:ext cx="3500438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38938" y="5857876"/>
            <a:ext cx="1428750" cy="785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a</a:t>
            </a:r>
          </a:p>
        </p:txBody>
      </p:sp>
      <p:sp>
        <p:nvSpPr>
          <p:cNvPr id="6" name="Freeform 5"/>
          <p:cNvSpPr/>
          <p:nvPr/>
        </p:nvSpPr>
        <p:spPr>
          <a:xfrm>
            <a:off x="7940676" y="1939925"/>
            <a:ext cx="1262063" cy="1028700"/>
          </a:xfrm>
          <a:custGeom>
            <a:avLst/>
            <a:gdLst>
              <a:gd name="connsiteX0" fmla="*/ 42931 w 1262131"/>
              <a:gd name="connsiteY0" fmla="*/ 92040 h 1028375"/>
              <a:gd name="connsiteX1" fmla="*/ 100988 w 1262131"/>
              <a:gd name="connsiteY1" fmla="*/ 237183 h 1028375"/>
              <a:gd name="connsiteX2" fmla="*/ 115503 w 1262131"/>
              <a:gd name="connsiteY2" fmla="*/ 280726 h 1028375"/>
              <a:gd name="connsiteX3" fmla="*/ 144531 w 1262131"/>
              <a:gd name="connsiteY3" fmla="*/ 324269 h 1028375"/>
              <a:gd name="connsiteX4" fmla="*/ 188074 w 1262131"/>
              <a:gd name="connsiteY4" fmla="*/ 411354 h 1028375"/>
              <a:gd name="connsiteX5" fmla="*/ 202588 w 1262131"/>
              <a:gd name="connsiteY5" fmla="*/ 454897 h 1028375"/>
              <a:gd name="connsiteX6" fmla="*/ 231617 w 1262131"/>
              <a:gd name="connsiteY6" fmla="*/ 498440 h 1028375"/>
              <a:gd name="connsiteX7" fmla="*/ 246131 w 1262131"/>
              <a:gd name="connsiteY7" fmla="*/ 571011 h 1028375"/>
              <a:gd name="connsiteX8" fmla="*/ 275160 w 1262131"/>
              <a:gd name="connsiteY8" fmla="*/ 658097 h 1028375"/>
              <a:gd name="connsiteX9" fmla="*/ 289674 w 1262131"/>
              <a:gd name="connsiteY9" fmla="*/ 716154 h 1028375"/>
              <a:gd name="connsiteX10" fmla="*/ 420303 w 1262131"/>
              <a:gd name="connsiteY10" fmla="*/ 817754 h 1028375"/>
              <a:gd name="connsiteX11" fmla="*/ 463845 w 1262131"/>
              <a:gd name="connsiteY11" fmla="*/ 846783 h 1028375"/>
              <a:gd name="connsiteX12" fmla="*/ 594474 w 1262131"/>
              <a:gd name="connsiteY12" fmla="*/ 948383 h 1028375"/>
              <a:gd name="connsiteX13" fmla="*/ 812188 w 1262131"/>
              <a:gd name="connsiteY13" fmla="*/ 991926 h 1028375"/>
              <a:gd name="connsiteX14" fmla="*/ 957331 w 1262131"/>
              <a:gd name="connsiteY14" fmla="*/ 1006440 h 1028375"/>
              <a:gd name="connsiteX15" fmla="*/ 986360 w 1262131"/>
              <a:gd name="connsiteY15" fmla="*/ 962897 h 1028375"/>
              <a:gd name="connsiteX16" fmla="*/ 1262131 w 1262131"/>
              <a:gd name="connsiteY16" fmla="*/ 890326 h 1028375"/>
              <a:gd name="connsiteX17" fmla="*/ 1247617 w 1262131"/>
              <a:gd name="connsiteY17" fmla="*/ 817754 h 1028375"/>
              <a:gd name="connsiteX18" fmla="*/ 1160531 w 1262131"/>
              <a:gd name="connsiteY18" fmla="*/ 730669 h 1028375"/>
              <a:gd name="connsiteX19" fmla="*/ 1131503 w 1262131"/>
              <a:gd name="connsiteY19" fmla="*/ 672611 h 1028375"/>
              <a:gd name="connsiteX20" fmla="*/ 1087960 w 1262131"/>
              <a:gd name="connsiteY20" fmla="*/ 643583 h 1028375"/>
              <a:gd name="connsiteX21" fmla="*/ 1073445 w 1262131"/>
              <a:gd name="connsiteY21" fmla="*/ 600040 h 1028375"/>
              <a:gd name="connsiteX22" fmla="*/ 1029903 w 1262131"/>
              <a:gd name="connsiteY22" fmla="*/ 556497 h 1028375"/>
              <a:gd name="connsiteX23" fmla="*/ 957331 w 1262131"/>
              <a:gd name="connsiteY23" fmla="*/ 498440 h 1028375"/>
              <a:gd name="connsiteX24" fmla="*/ 913788 w 1262131"/>
              <a:gd name="connsiteY24" fmla="*/ 454897 h 1028375"/>
              <a:gd name="connsiteX25" fmla="*/ 870245 w 1262131"/>
              <a:gd name="connsiteY25" fmla="*/ 425869 h 1028375"/>
              <a:gd name="connsiteX26" fmla="*/ 957331 w 1262131"/>
              <a:gd name="connsiteY26" fmla="*/ 382326 h 1028375"/>
              <a:gd name="connsiteX27" fmla="*/ 899274 w 1262131"/>
              <a:gd name="connsiteY27" fmla="*/ 324269 h 1028375"/>
              <a:gd name="connsiteX28" fmla="*/ 841217 w 1262131"/>
              <a:gd name="connsiteY28" fmla="*/ 280726 h 1028375"/>
              <a:gd name="connsiteX29" fmla="*/ 797674 w 1262131"/>
              <a:gd name="connsiteY29" fmla="*/ 251697 h 1028375"/>
              <a:gd name="connsiteX30" fmla="*/ 754131 w 1262131"/>
              <a:gd name="connsiteY30" fmla="*/ 208154 h 1028375"/>
              <a:gd name="connsiteX31" fmla="*/ 696074 w 1262131"/>
              <a:gd name="connsiteY31" fmla="*/ 193640 h 1028375"/>
              <a:gd name="connsiteX32" fmla="*/ 652531 w 1262131"/>
              <a:gd name="connsiteY32" fmla="*/ 179126 h 1028375"/>
              <a:gd name="connsiteX33" fmla="*/ 638017 w 1262131"/>
              <a:gd name="connsiteY33" fmla="*/ 135583 h 1028375"/>
              <a:gd name="connsiteX34" fmla="*/ 623503 w 1262131"/>
              <a:gd name="connsiteY34" fmla="*/ 77526 h 1028375"/>
              <a:gd name="connsiteX35" fmla="*/ 579960 w 1262131"/>
              <a:gd name="connsiteY35" fmla="*/ 48497 h 1028375"/>
              <a:gd name="connsiteX36" fmla="*/ 420303 w 1262131"/>
              <a:gd name="connsiteY36" fmla="*/ 19469 h 1028375"/>
              <a:gd name="connsiteX37" fmla="*/ 28417 w 1262131"/>
              <a:gd name="connsiteY37" fmla="*/ 33983 h 1028375"/>
              <a:gd name="connsiteX38" fmla="*/ 42931 w 1262131"/>
              <a:gd name="connsiteY38" fmla="*/ 92040 h 102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262131" h="1028375">
                <a:moveTo>
                  <a:pt x="42931" y="92040"/>
                </a:moveTo>
                <a:cubicBezTo>
                  <a:pt x="55026" y="125907"/>
                  <a:pt x="36922" y="87696"/>
                  <a:pt x="100988" y="237183"/>
                </a:cubicBezTo>
                <a:cubicBezTo>
                  <a:pt x="107015" y="251245"/>
                  <a:pt x="108661" y="267042"/>
                  <a:pt x="115503" y="280726"/>
                </a:cubicBezTo>
                <a:cubicBezTo>
                  <a:pt x="123304" y="296328"/>
                  <a:pt x="136730" y="308667"/>
                  <a:pt x="144531" y="324269"/>
                </a:cubicBezTo>
                <a:cubicBezTo>
                  <a:pt x="204618" y="444444"/>
                  <a:pt x="104886" y="286573"/>
                  <a:pt x="188074" y="411354"/>
                </a:cubicBezTo>
                <a:cubicBezTo>
                  <a:pt x="192912" y="425868"/>
                  <a:pt x="195746" y="441213"/>
                  <a:pt x="202588" y="454897"/>
                </a:cubicBezTo>
                <a:cubicBezTo>
                  <a:pt x="210389" y="470499"/>
                  <a:pt x="225492" y="482107"/>
                  <a:pt x="231617" y="498440"/>
                </a:cubicBezTo>
                <a:cubicBezTo>
                  <a:pt x="240279" y="521539"/>
                  <a:pt x="239640" y="547211"/>
                  <a:pt x="246131" y="571011"/>
                </a:cubicBezTo>
                <a:cubicBezTo>
                  <a:pt x="254182" y="600532"/>
                  <a:pt x="267739" y="628412"/>
                  <a:pt x="275160" y="658097"/>
                </a:cubicBezTo>
                <a:cubicBezTo>
                  <a:pt x="279998" y="677449"/>
                  <a:pt x="278235" y="699812"/>
                  <a:pt x="289674" y="716154"/>
                </a:cubicBezTo>
                <a:cubicBezTo>
                  <a:pt x="349268" y="801289"/>
                  <a:pt x="352091" y="795017"/>
                  <a:pt x="420303" y="817754"/>
                </a:cubicBezTo>
                <a:cubicBezTo>
                  <a:pt x="434817" y="827430"/>
                  <a:pt x="450444" y="835616"/>
                  <a:pt x="463845" y="846783"/>
                </a:cubicBezTo>
                <a:cubicBezTo>
                  <a:pt x="513937" y="888527"/>
                  <a:pt x="521109" y="923928"/>
                  <a:pt x="594474" y="948383"/>
                </a:cubicBezTo>
                <a:cubicBezTo>
                  <a:pt x="723123" y="991265"/>
                  <a:pt x="651148" y="974032"/>
                  <a:pt x="812188" y="991926"/>
                </a:cubicBezTo>
                <a:cubicBezTo>
                  <a:pt x="918198" y="1027262"/>
                  <a:pt x="869589" y="1028375"/>
                  <a:pt x="957331" y="1006440"/>
                </a:cubicBezTo>
                <a:cubicBezTo>
                  <a:pt x="967007" y="991926"/>
                  <a:pt x="973232" y="974384"/>
                  <a:pt x="986360" y="962897"/>
                </a:cubicBezTo>
                <a:cubicBezTo>
                  <a:pt x="1089498" y="872651"/>
                  <a:pt x="1104537" y="902448"/>
                  <a:pt x="1262131" y="890326"/>
                </a:cubicBezTo>
                <a:cubicBezTo>
                  <a:pt x="1257293" y="866135"/>
                  <a:pt x="1260862" y="838567"/>
                  <a:pt x="1247617" y="817754"/>
                </a:cubicBezTo>
                <a:cubicBezTo>
                  <a:pt x="1225577" y="783120"/>
                  <a:pt x="1160531" y="730669"/>
                  <a:pt x="1160531" y="730669"/>
                </a:cubicBezTo>
                <a:cubicBezTo>
                  <a:pt x="1150855" y="711316"/>
                  <a:pt x="1145354" y="689233"/>
                  <a:pt x="1131503" y="672611"/>
                </a:cubicBezTo>
                <a:cubicBezTo>
                  <a:pt x="1120336" y="659210"/>
                  <a:pt x="1098857" y="657204"/>
                  <a:pt x="1087960" y="643583"/>
                </a:cubicBezTo>
                <a:cubicBezTo>
                  <a:pt x="1078402" y="631636"/>
                  <a:pt x="1081932" y="612770"/>
                  <a:pt x="1073445" y="600040"/>
                </a:cubicBezTo>
                <a:cubicBezTo>
                  <a:pt x="1062059" y="582961"/>
                  <a:pt x="1043043" y="572266"/>
                  <a:pt x="1029903" y="556497"/>
                </a:cubicBezTo>
                <a:cubicBezTo>
                  <a:pt x="979403" y="495896"/>
                  <a:pt x="1028811" y="522266"/>
                  <a:pt x="957331" y="498440"/>
                </a:cubicBezTo>
                <a:cubicBezTo>
                  <a:pt x="942817" y="483926"/>
                  <a:pt x="929557" y="468038"/>
                  <a:pt x="913788" y="454897"/>
                </a:cubicBezTo>
                <a:cubicBezTo>
                  <a:pt x="900387" y="443730"/>
                  <a:pt x="870245" y="443313"/>
                  <a:pt x="870245" y="425869"/>
                </a:cubicBezTo>
                <a:cubicBezTo>
                  <a:pt x="870245" y="407111"/>
                  <a:pt x="946593" y="385905"/>
                  <a:pt x="957331" y="382326"/>
                </a:cubicBezTo>
                <a:cubicBezTo>
                  <a:pt x="932287" y="307193"/>
                  <a:pt x="963023" y="360697"/>
                  <a:pt x="899274" y="324269"/>
                </a:cubicBezTo>
                <a:cubicBezTo>
                  <a:pt x="878271" y="312267"/>
                  <a:pt x="860902" y="294786"/>
                  <a:pt x="841217" y="280726"/>
                </a:cubicBezTo>
                <a:cubicBezTo>
                  <a:pt x="827022" y="270587"/>
                  <a:pt x="811075" y="262864"/>
                  <a:pt x="797674" y="251697"/>
                </a:cubicBezTo>
                <a:cubicBezTo>
                  <a:pt x="781905" y="238556"/>
                  <a:pt x="771953" y="218338"/>
                  <a:pt x="754131" y="208154"/>
                </a:cubicBezTo>
                <a:cubicBezTo>
                  <a:pt x="736811" y="198257"/>
                  <a:pt x="715254" y="199120"/>
                  <a:pt x="696074" y="193640"/>
                </a:cubicBezTo>
                <a:cubicBezTo>
                  <a:pt x="681363" y="189437"/>
                  <a:pt x="667045" y="183964"/>
                  <a:pt x="652531" y="179126"/>
                </a:cubicBezTo>
                <a:cubicBezTo>
                  <a:pt x="647693" y="164612"/>
                  <a:pt x="642220" y="150294"/>
                  <a:pt x="638017" y="135583"/>
                </a:cubicBezTo>
                <a:cubicBezTo>
                  <a:pt x="632537" y="116403"/>
                  <a:pt x="634568" y="94124"/>
                  <a:pt x="623503" y="77526"/>
                </a:cubicBezTo>
                <a:cubicBezTo>
                  <a:pt x="613827" y="63012"/>
                  <a:pt x="595562" y="56298"/>
                  <a:pt x="579960" y="48497"/>
                </a:cubicBezTo>
                <a:cubicBezTo>
                  <a:pt x="535213" y="26123"/>
                  <a:pt x="460326" y="24472"/>
                  <a:pt x="420303" y="19469"/>
                </a:cubicBezTo>
                <a:cubicBezTo>
                  <a:pt x="289674" y="24307"/>
                  <a:pt x="154641" y="0"/>
                  <a:pt x="28417" y="33983"/>
                </a:cubicBezTo>
                <a:cubicBezTo>
                  <a:pt x="0" y="41634"/>
                  <a:pt x="30836" y="58173"/>
                  <a:pt x="42931" y="9204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7" name="5-Point Star 6"/>
          <p:cNvSpPr/>
          <p:nvPr/>
        </p:nvSpPr>
        <p:spPr>
          <a:xfrm>
            <a:off x="8596313" y="3071814"/>
            <a:ext cx="214312" cy="1428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8" name="Freeform 7"/>
          <p:cNvSpPr/>
          <p:nvPr/>
        </p:nvSpPr>
        <p:spPr>
          <a:xfrm>
            <a:off x="8624889" y="4122739"/>
            <a:ext cx="561975" cy="2306637"/>
          </a:xfrm>
          <a:custGeom>
            <a:avLst/>
            <a:gdLst>
              <a:gd name="connsiteX0" fmla="*/ 548348 w 562949"/>
              <a:gd name="connsiteY0" fmla="*/ 116114 h 2307772"/>
              <a:gd name="connsiteX1" fmla="*/ 519319 w 562949"/>
              <a:gd name="connsiteY1" fmla="*/ 159657 h 2307772"/>
              <a:gd name="connsiteX2" fmla="*/ 504805 w 562949"/>
              <a:gd name="connsiteY2" fmla="*/ 203200 h 2307772"/>
              <a:gd name="connsiteX3" fmla="*/ 446748 w 562949"/>
              <a:gd name="connsiteY3" fmla="*/ 290286 h 2307772"/>
              <a:gd name="connsiteX4" fmla="*/ 417719 w 562949"/>
              <a:gd name="connsiteY4" fmla="*/ 333829 h 2307772"/>
              <a:gd name="connsiteX5" fmla="*/ 388690 w 562949"/>
              <a:gd name="connsiteY5" fmla="*/ 377372 h 2307772"/>
              <a:gd name="connsiteX6" fmla="*/ 403205 w 562949"/>
              <a:gd name="connsiteY6" fmla="*/ 812800 h 2307772"/>
              <a:gd name="connsiteX7" fmla="*/ 446748 w 562949"/>
              <a:gd name="connsiteY7" fmla="*/ 841829 h 2307772"/>
              <a:gd name="connsiteX8" fmla="*/ 461262 w 562949"/>
              <a:gd name="connsiteY8" fmla="*/ 885372 h 2307772"/>
              <a:gd name="connsiteX9" fmla="*/ 490290 w 562949"/>
              <a:gd name="connsiteY9" fmla="*/ 928914 h 2307772"/>
              <a:gd name="connsiteX10" fmla="*/ 475776 w 562949"/>
              <a:gd name="connsiteY10" fmla="*/ 1451429 h 2307772"/>
              <a:gd name="connsiteX11" fmla="*/ 461262 w 562949"/>
              <a:gd name="connsiteY11" fmla="*/ 1524000 h 2307772"/>
              <a:gd name="connsiteX12" fmla="*/ 446748 w 562949"/>
              <a:gd name="connsiteY12" fmla="*/ 1611086 h 2307772"/>
              <a:gd name="connsiteX13" fmla="*/ 417719 w 562949"/>
              <a:gd name="connsiteY13" fmla="*/ 1785257 h 2307772"/>
              <a:gd name="connsiteX14" fmla="*/ 374176 w 562949"/>
              <a:gd name="connsiteY14" fmla="*/ 2061029 h 2307772"/>
              <a:gd name="connsiteX15" fmla="*/ 330633 w 562949"/>
              <a:gd name="connsiteY15" fmla="*/ 2104572 h 2307772"/>
              <a:gd name="connsiteX16" fmla="*/ 258062 w 562949"/>
              <a:gd name="connsiteY16" fmla="*/ 2235200 h 2307772"/>
              <a:gd name="connsiteX17" fmla="*/ 229033 w 562949"/>
              <a:gd name="connsiteY17" fmla="*/ 2293257 h 2307772"/>
              <a:gd name="connsiteX18" fmla="*/ 185490 w 562949"/>
              <a:gd name="connsiteY18" fmla="*/ 2307772 h 2307772"/>
              <a:gd name="connsiteX19" fmla="*/ 185490 w 562949"/>
              <a:gd name="connsiteY19" fmla="*/ 2061029 h 2307772"/>
              <a:gd name="connsiteX20" fmla="*/ 214519 w 562949"/>
              <a:gd name="connsiteY20" fmla="*/ 1944914 h 2307772"/>
              <a:gd name="connsiteX21" fmla="*/ 243548 w 562949"/>
              <a:gd name="connsiteY21" fmla="*/ 1901372 h 2307772"/>
              <a:gd name="connsiteX22" fmla="*/ 301605 w 562949"/>
              <a:gd name="connsiteY22" fmla="*/ 1770743 h 2307772"/>
              <a:gd name="connsiteX23" fmla="*/ 316119 w 562949"/>
              <a:gd name="connsiteY23" fmla="*/ 1030514 h 2307772"/>
              <a:gd name="connsiteX24" fmla="*/ 258062 w 562949"/>
              <a:gd name="connsiteY24" fmla="*/ 957943 h 2307772"/>
              <a:gd name="connsiteX25" fmla="*/ 170976 w 562949"/>
              <a:gd name="connsiteY25" fmla="*/ 870857 h 2307772"/>
              <a:gd name="connsiteX26" fmla="*/ 127433 w 562949"/>
              <a:gd name="connsiteY26" fmla="*/ 827314 h 2307772"/>
              <a:gd name="connsiteX27" fmla="*/ 69376 w 562949"/>
              <a:gd name="connsiteY27" fmla="*/ 696686 h 2307772"/>
              <a:gd name="connsiteX28" fmla="*/ 54862 w 562949"/>
              <a:gd name="connsiteY28" fmla="*/ 391886 h 2307772"/>
              <a:gd name="connsiteX29" fmla="*/ 98405 w 562949"/>
              <a:gd name="connsiteY29" fmla="*/ 348343 h 2307772"/>
              <a:gd name="connsiteX30" fmla="*/ 156462 w 562949"/>
              <a:gd name="connsiteY30" fmla="*/ 246743 h 2307772"/>
              <a:gd name="connsiteX31" fmla="*/ 170976 w 562949"/>
              <a:gd name="connsiteY31" fmla="*/ 203200 h 2307772"/>
              <a:gd name="connsiteX32" fmla="*/ 185490 w 562949"/>
              <a:gd name="connsiteY32" fmla="*/ 145143 h 2307772"/>
              <a:gd name="connsiteX33" fmla="*/ 316119 w 562949"/>
              <a:gd name="connsiteY33" fmla="*/ 101600 h 2307772"/>
              <a:gd name="connsiteX34" fmla="*/ 359662 w 562949"/>
              <a:gd name="connsiteY34" fmla="*/ 87086 h 2307772"/>
              <a:gd name="connsiteX35" fmla="*/ 446748 w 562949"/>
              <a:gd name="connsiteY35" fmla="*/ 14514 h 2307772"/>
              <a:gd name="connsiteX36" fmla="*/ 490290 w 562949"/>
              <a:gd name="connsiteY36" fmla="*/ 0 h 2307772"/>
              <a:gd name="connsiteX37" fmla="*/ 562862 w 562949"/>
              <a:gd name="connsiteY37" fmla="*/ 58057 h 2307772"/>
              <a:gd name="connsiteX38" fmla="*/ 548348 w 562949"/>
              <a:gd name="connsiteY38" fmla="*/ 145143 h 2307772"/>
              <a:gd name="connsiteX39" fmla="*/ 504805 w 562949"/>
              <a:gd name="connsiteY39" fmla="*/ 159657 h 230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62949" h="2307772">
                <a:moveTo>
                  <a:pt x="548348" y="116114"/>
                </a:moveTo>
                <a:cubicBezTo>
                  <a:pt x="538672" y="130628"/>
                  <a:pt x="527120" y="144055"/>
                  <a:pt x="519319" y="159657"/>
                </a:cubicBezTo>
                <a:cubicBezTo>
                  <a:pt x="512477" y="173341"/>
                  <a:pt x="512235" y="189826"/>
                  <a:pt x="504805" y="203200"/>
                </a:cubicBezTo>
                <a:cubicBezTo>
                  <a:pt x="487862" y="233698"/>
                  <a:pt x="466100" y="261257"/>
                  <a:pt x="446748" y="290286"/>
                </a:cubicBezTo>
                <a:lnTo>
                  <a:pt x="417719" y="333829"/>
                </a:lnTo>
                <a:lnTo>
                  <a:pt x="388690" y="377372"/>
                </a:lnTo>
                <a:cubicBezTo>
                  <a:pt x="393528" y="522515"/>
                  <a:pt x="385192" y="668698"/>
                  <a:pt x="403205" y="812800"/>
                </a:cubicBezTo>
                <a:cubicBezTo>
                  <a:pt x="405369" y="830109"/>
                  <a:pt x="435851" y="828207"/>
                  <a:pt x="446748" y="841829"/>
                </a:cubicBezTo>
                <a:cubicBezTo>
                  <a:pt x="456305" y="853776"/>
                  <a:pt x="454420" y="871688"/>
                  <a:pt x="461262" y="885372"/>
                </a:cubicBezTo>
                <a:cubicBezTo>
                  <a:pt x="469063" y="900974"/>
                  <a:pt x="480614" y="914400"/>
                  <a:pt x="490290" y="928914"/>
                </a:cubicBezTo>
                <a:cubicBezTo>
                  <a:pt x="485452" y="1103086"/>
                  <a:pt x="484265" y="1277397"/>
                  <a:pt x="475776" y="1451429"/>
                </a:cubicBezTo>
                <a:cubicBezTo>
                  <a:pt x="474574" y="1476069"/>
                  <a:pt x="465675" y="1499729"/>
                  <a:pt x="461262" y="1524000"/>
                </a:cubicBezTo>
                <a:cubicBezTo>
                  <a:pt x="455998" y="1552954"/>
                  <a:pt x="450910" y="1581953"/>
                  <a:pt x="446748" y="1611086"/>
                </a:cubicBezTo>
                <a:cubicBezTo>
                  <a:pt x="424097" y="1769641"/>
                  <a:pt x="444589" y="1677777"/>
                  <a:pt x="417719" y="1785257"/>
                </a:cubicBezTo>
                <a:cubicBezTo>
                  <a:pt x="417686" y="1785690"/>
                  <a:pt x="414991" y="2020214"/>
                  <a:pt x="374176" y="2061029"/>
                </a:cubicBezTo>
                <a:lnTo>
                  <a:pt x="330633" y="2104572"/>
                </a:lnTo>
                <a:cubicBezTo>
                  <a:pt x="290498" y="2224977"/>
                  <a:pt x="357873" y="2035581"/>
                  <a:pt x="258062" y="2235200"/>
                </a:cubicBezTo>
                <a:cubicBezTo>
                  <a:pt x="248386" y="2254552"/>
                  <a:pt x="244332" y="2277958"/>
                  <a:pt x="229033" y="2293257"/>
                </a:cubicBezTo>
                <a:cubicBezTo>
                  <a:pt x="218215" y="2304075"/>
                  <a:pt x="200004" y="2302934"/>
                  <a:pt x="185490" y="2307772"/>
                </a:cubicBezTo>
                <a:cubicBezTo>
                  <a:pt x="157238" y="2194762"/>
                  <a:pt x="164509" y="2249855"/>
                  <a:pt x="185490" y="2061029"/>
                </a:cubicBezTo>
                <a:cubicBezTo>
                  <a:pt x="187855" y="2039740"/>
                  <a:pt x="201600" y="1970753"/>
                  <a:pt x="214519" y="1944914"/>
                </a:cubicBezTo>
                <a:cubicBezTo>
                  <a:pt x="222320" y="1929312"/>
                  <a:pt x="233872" y="1915886"/>
                  <a:pt x="243548" y="1901372"/>
                </a:cubicBezTo>
                <a:cubicBezTo>
                  <a:pt x="278092" y="1797737"/>
                  <a:pt x="255603" y="1839746"/>
                  <a:pt x="301605" y="1770743"/>
                </a:cubicBezTo>
                <a:cubicBezTo>
                  <a:pt x="397835" y="1482045"/>
                  <a:pt x="343130" y="1678795"/>
                  <a:pt x="316119" y="1030514"/>
                </a:cubicBezTo>
                <a:cubicBezTo>
                  <a:pt x="313815" y="975213"/>
                  <a:pt x="294123" y="989997"/>
                  <a:pt x="258062" y="957943"/>
                </a:cubicBezTo>
                <a:cubicBezTo>
                  <a:pt x="227379" y="930669"/>
                  <a:pt x="200005" y="899886"/>
                  <a:pt x="170976" y="870857"/>
                </a:cubicBezTo>
                <a:lnTo>
                  <a:pt x="127433" y="827314"/>
                </a:lnTo>
                <a:cubicBezTo>
                  <a:pt x="92889" y="723680"/>
                  <a:pt x="115378" y="765688"/>
                  <a:pt x="69376" y="696686"/>
                </a:cubicBezTo>
                <a:cubicBezTo>
                  <a:pt x="21481" y="553001"/>
                  <a:pt x="0" y="556470"/>
                  <a:pt x="54862" y="391886"/>
                </a:cubicBezTo>
                <a:cubicBezTo>
                  <a:pt x="61353" y="372413"/>
                  <a:pt x="83891" y="362857"/>
                  <a:pt x="98405" y="348343"/>
                </a:cubicBezTo>
                <a:cubicBezTo>
                  <a:pt x="131683" y="248506"/>
                  <a:pt x="86165" y="369762"/>
                  <a:pt x="156462" y="246743"/>
                </a:cubicBezTo>
                <a:cubicBezTo>
                  <a:pt x="164053" y="233459"/>
                  <a:pt x="166773" y="217911"/>
                  <a:pt x="170976" y="203200"/>
                </a:cubicBezTo>
                <a:cubicBezTo>
                  <a:pt x="176456" y="184020"/>
                  <a:pt x="174425" y="161741"/>
                  <a:pt x="185490" y="145143"/>
                </a:cubicBezTo>
                <a:cubicBezTo>
                  <a:pt x="211841" y="105617"/>
                  <a:pt x="282140" y="109151"/>
                  <a:pt x="316119" y="101600"/>
                </a:cubicBezTo>
                <a:cubicBezTo>
                  <a:pt x="331054" y="98281"/>
                  <a:pt x="345148" y="91924"/>
                  <a:pt x="359662" y="87086"/>
                </a:cubicBezTo>
                <a:cubicBezTo>
                  <a:pt x="391762" y="54986"/>
                  <a:pt x="406334" y="34721"/>
                  <a:pt x="446748" y="14514"/>
                </a:cubicBezTo>
                <a:cubicBezTo>
                  <a:pt x="460432" y="7672"/>
                  <a:pt x="475776" y="4838"/>
                  <a:pt x="490290" y="0"/>
                </a:cubicBezTo>
                <a:cubicBezTo>
                  <a:pt x="536042" y="11438"/>
                  <a:pt x="562862" y="795"/>
                  <a:pt x="562862" y="58057"/>
                </a:cubicBezTo>
                <a:cubicBezTo>
                  <a:pt x="562862" y="87486"/>
                  <a:pt x="562949" y="119591"/>
                  <a:pt x="548348" y="145143"/>
                </a:cubicBezTo>
                <a:cubicBezTo>
                  <a:pt x="540757" y="158427"/>
                  <a:pt x="504805" y="159657"/>
                  <a:pt x="504805" y="159657"/>
                </a:cubicBezTo>
              </a:path>
            </a:pathLst>
          </a:cu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9" name="Freeform 8"/>
          <p:cNvSpPr/>
          <p:nvPr/>
        </p:nvSpPr>
        <p:spPr>
          <a:xfrm>
            <a:off x="8272463" y="2946400"/>
            <a:ext cx="131762" cy="508000"/>
          </a:xfrm>
          <a:custGeom>
            <a:avLst/>
            <a:gdLst>
              <a:gd name="connsiteX0" fmla="*/ 0 w 130628"/>
              <a:gd name="connsiteY0" fmla="*/ 0 h 508000"/>
              <a:gd name="connsiteX1" fmla="*/ 29028 w 130628"/>
              <a:gd name="connsiteY1" fmla="*/ 43543 h 508000"/>
              <a:gd name="connsiteX2" fmla="*/ 72571 w 130628"/>
              <a:gd name="connsiteY2" fmla="*/ 72571 h 508000"/>
              <a:gd name="connsiteX3" fmla="*/ 87086 w 130628"/>
              <a:gd name="connsiteY3" fmla="*/ 116114 h 508000"/>
              <a:gd name="connsiteX4" fmla="*/ 58057 w 130628"/>
              <a:gd name="connsiteY4" fmla="*/ 159657 h 508000"/>
              <a:gd name="connsiteX5" fmla="*/ 101600 w 130628"/>
              <a:gd name="connsiteY5" fmla="*/ 261257 h 508000"/>
              <a:gd name="connsiteX6" fmla="*/ 87086 w 130628"/>
              <a:gd name="connsiteY6" fmla="*/ 406400 h 508000"/>
              <a:gd name="connsiteX7" fmla="*/ 72571 w 130628"/>
              <a:gd name="connsiteY7" fmla="*/ 449943 h 508000"/>
              <a:gd name="connsiteX8" fmla="*/ 130628 w 130628"/>
              <a:gd name="connsiteY8" fmla="*/ 5080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628" h="508000">
                <a:moveTo>
                  <a:pt x="0" y="0"/>
                </a:moveTo>
                <a:cubicBezTo>
                  <a:pt x="9676" y="14514"/>
                  <a:pt x="16693" y="31208"/>
                  <a:pt x="29028" y="43543"/>
                </a:cubicBezTo>
                <a:cubicBezTo>
                  <a:pt x="41363" y="55878"/>
                  <a:pt x="61674" y="58950"/>
                  <a:pt x="72571" y="72571"/>
                </a:cubicBezTo>
                <a:cubicBezTo>
                  <a:pt x="82129" y="84518"/>
                  <a:pt x="82248" y="101600"/>
                  <a:pt x="87086" y="116114"/>
                </a:cubicBezTo>
                <a:cubicBezTo>
                  <a:pt x="77410" y="130628"/>
                  <a:pt x="60524" y="142388"/>
                  <a:pt x="58057" y="159657"/>
                </a:cubicBezTo>
                <a:cubicBezTo>
                  <a:pt x="52543" y="198250"/>
                  <a:pt x="82719" y="232936"/>
                  <a:pt x="101600" y="261257"/>
                </a:cubicBezTo>
                <a:cubicBezTo>
                  <a:pt x="96762" y="309638"/>
                  <a:pt x="94479" y="358343"/>
                  <a:pt x="87086" y="406400"/>
                </a:cubicBezTo>
                <a:cubicBezTo>
                  <a:pt x="84760" y="421522"/>
                  <a:pt x="70056" y="434852"/>
                  <a:pt x="72571" y="449943"/>
                </a:cubicBezTo>
                <a:cubicBezTo>
                  <a:pt x="78940" y="488157"/>
                  <a:pt x="103772" y="494572"/>
                  <a:pt x="130628" y="508000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66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137" y="3832527"/>
            <a:ext cx="3894278" cy="2595171"/>
          </a:xfrm>
          <a:prstGeom prst="rect">
            <a:avLst/>
          </a:prstGeom>
        </p:spPr>
      </p:pic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3857708" y="1023937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hr-HR" altLang="sr-Latn-RS" dirty="0" smtClean="0"/>
              <a:t>Kanadski štit -</a:t>
            </a:r>
            <a:r>
              <a:rPr lang="hr-HR" altLang="sr-Latn-RS" dirty="0" err="1" smtClean="0"/>
              <a:t>S.Amerika</a:t>
            </a:r>
            <a:r>
              <a:rPr lang="hr-HR" altLang="sr-Latn-RS" dirty="0" smtClean="0"/>
              <a:t>–</a:t>
            </a:r>
            <a:r>
              <a:rPr lang="hr-HR" altLang="sr-Latn-RS" dirty="0" smtClean="0">
                <a:solidFill>
                  <a:srgbClr val="00CC00"/>
                </a:solidFill>
              </a:rPr>
              <a:t> </a:t>
            </a:r>
            <a:r>
              <a:rPr lang="hr-HR" altLang="sr-Latn-RS" dirty="0" smtClean="0">
                <a:solidFill>
                  <a:srgbClr val="00CC00"/>
                </a:solidFill>
                <a:hlinkClick r:id="rId4" action="ppaction://hlinkfile"/>
              </a:rPr>
              <a:t>ledeno doba</a:t>
            </a:r>
            <a:endParaRPr lang="hr-HR" altLang="sr-Latn-RS" dirty="0" smtClean="0">
              <a:solidFill>
                <a:srgbClr val="00CC00"/>
              </a:solidFill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6882434" y="2261937"/>
            <a:ext cx="3829050" cy="45005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hr-HR" altLang="sr-Latn-RS" dirty="0" smtClean="0"/>
              <a:t>Prevrnuti štit – na dnu je Hudsonov zaljev</a:t>
            </a:r>
          </a:p>
        </p:txBody>
      </p:sp>
      <p:pic>
        <p:nvPicPr>
          <p:cNvPr id="7172" name="Picture 7" descr="C:\Users\Svjetlana\Documents\školska knjiga\ppt\6\kanadski šti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000251"/>
            <a:ext cx="510857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 rot="2689401">
            <a:off x="3443288" y="2262188"/>
            <a:ext cx="3357562" cy="25717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452938" y="3500439"/>
            <a:ext cx="1071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FF0000"/>
                </a:solidFill>
              </a:rPr>
              <a:t>Hudsonov</a:t>
            </a:r>
          </a:p>
          <a:p>
            <a:pPr eaLnBrk="1" hangingPunct="1"/>
            <a:r>
              <a:rPr lang="hr-HR" altLang="sr-Latn-RS" sz="1400" b="1">
                <a:solidFill>
                  <a:srgbClr val="FF0000"/>
                </a:solidFill>
              </a:rPr>
              <a:t>zaljev</a:t>
            </a: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138" y="3664157"/>
            <a:ext cx="3894278" cy="294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30994" y="9289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r-HR" altLang="sr-Latn-RS" b="1" dirty="0"/>
          </a:p>
        </p:txBody>
      </p:sp>
      <p:sp>
        <p:nvSpPr>
          <p:cNvPr id="3" name="Pravokutnik 2"/>
          <p:cNvSpPr/>
          <p:nvPr/>
        </p:nvSpPr>
        <p:spPr>
          <a:xfrm>
            <a:off x="276922" y="938245"/>
            <a:ext cx="3604833" cy="1003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None/>
              <a:defRPr/>
            </a:pPr>
            <a:r>
              <a:rPr lang="hr-HR" sz="4400" dirty="0"/>
              <a:t>Prastari </a:t>
            </a:r>
            <a:r>
              <a:rPr lang="hr-HR" sz="4400" dirty="0" smtClean="0"/>
              <a:t>štitovi:</a:t>
            </a:r>
            <a:endParaRPr lang="hr-HR" sz="4400" dirty="0"/>
          </a:p>
        </p:txBody>
      </p:sp>
    </p:spTree>
    <p:extLst>
      <p:ext uri="{BB962C8B-B14F-4D97-AF65-F5344CB8AC3E}">
        <p14:creationId xmlns:p14="http://schemas.microsoft.com/office/powerpoint/2010/main" val="16791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/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561" y="2924968"/>
            <a:ext cx="7996237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6453188" y="5786438"/>
            <a:ext cx="285750" cy="2857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503" y="2924968"/>
            <a:ext cx="9304338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8310563" y="2309814"/>
            <a:ext cx="1928812" cy="642937"/>
          </a:xfrm>
          <a:prstGeom prst="roundRect">
            <a:avLst/>
          </a:prstGeom>
          <a:solidFill>
            <a:srgbClr val="00CC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Niagarini slapovi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14438"/>
            <a:ext cx="82296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hr-HR" dirty="0" smtClean="0"/>
              <a:t>Velika jezera i rijeka St. Lawrence – važan plovni put</a:t>
            </a:r>
            <a:endParaRPr lang="hr-HR" dirty="0"/>
          </a:p>
        </p:txBody>
      </p:sp>
      <p:sp>
        <p:nvSpPr>
          <p:cNvPr id="3" name="Pravokutnik 2"/>
          <p:cNvSpPr/>
          <p:nvPr/>
        </p:nvSpPr>
        <p:spPr>
          <a:xfrm>
            <a:off x="239485" y="230981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smtClean="0">
                <a:solidFill>
                  <a:srgbClr val="262626"/>
                </a:solidFill>
                <a:effectLst/>
                <a:latin typeface="Nunito"/>
              </a:rPr>
              <a:t>S pomoću atlasa pročitajte kako se naziva pet Velikih jezera. Potražite najdulje rijeke Arktičkoga slijeva, Mackenzie i Yukon.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770" y="2877344"/>
            <a:ext cx="6639507" cy="393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4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8" grpId="1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9354" y="2506662"/>
            <a:ext cx="4509568" cy="435133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64743">
            <a:off x="2874792" y="2926616"/>
            <a:ext cx="1709824" cy="1706411"/>
          </a:xfrm>
          <a:prstGeom prst="rect">
            <a:avLst/>
          </a:prstGeom>
        </p:spPr>
      </p:pic>
      <p:sp>
        <p:nvSpPr>
          <p:cNvPr id="6" name="Oval 8"/>
          <p:cNvSpPr/>
          <p:nvPr/>
        </p:nvSpPr>
        <p:spPr>
          <a:xfrm rot="8408875">
            <a:off x="3822316" y="4146557"/>
            <a:ext cx="2704711" cy="15139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8" name="Pravokutnik 7"/>
          <p:cNvSpPr/>
          <p:nvPr/>
        </p:nvSpPr>
        <p:spPr>
          <a:xfrm rot="18962087">
            <a:off x="4211529" y="4543745"/>
            <a:ext cx="2155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0" dirty="0" smtClean="0">
                <a:solidFill>
                  <a:schemeClr val="bg1"/>
                </a:solidFill>
                <a:effectLst/>
                <a:latin typeface="Nunito"/>
              </a:rPr>
              <a:t>Brazilsko gorje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2739690" y="3455806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chemeClr val="bg1"/>
                </a:solidFill>
                <a:effectLst/>
                <a:latin typeface="Nunito"/>
              </a:rPr>
              <a:t>Gvajansko gorje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5000" y="893641"/>
            <a:ext cx="4072481" cy="117663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651378" y="1027906"/>
            <a:ext cx="71907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altLang="sr-Latn-RS" dirty="0" smtClean="0"/>
              <a:t>Brazilsko i Gvajansko visočje- </a:t>
            </a:r>
            <a:br>
              <a:rPr lang="hr-HR" altLang="sr-Latn-RS" dirty="0" smtClean="0"/>
            </a:br>
            <a:r>
              <a:rPr lang="hr-HR" altLang="sr-Latn-RS" dirty="0" smtClean="0"/>
              <a:t>J. Amerika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410626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3786673" y="1266033"/>
            <a:ext cx="10515600" cy="1325563"/>
          </a:xfrm>
        </p:spPr>
        <p:txBody>
          <a:bodyPr/>
          <a:lstStyle/>
          <a:p>
            <a:pPr algn="l" eaLnBrk="1" hangingPunct="1"/>
            <a:r>
              <a:rPr lang="hr-HR" altLang="sr-Latn-RS" dirty="0" smtClean="0"/>
              <a:t>Brazilsko i Gvajansko visočje- </a:t>
            </a:r>
            <a:br>
              <a:rPr lang="hr-HR" altLang="sr-Latn-RS" dirty="0" smtClean="0"/>
            </a:br>
            <a:r>
              <a:rPr lang="hr-HR" altLang="sr-Latn-RS" dirty="0" smtClean="0"/>
              <a:t>J. </a:t>
            </a:r>
            <a:r>
              <a:rPr lang="hr-HR" altLang="sr-Latn-RS" dirty="0"/>
              <a:t>A</a:t>
            </a:r>
            <a:r>
              <a:rPr lang="hr-HR" altLang="sr-Latn-RS" dirty="0" smtClean="0"/>
              <a:t>merika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76922" y="2154268"/>
            <a:ext cx="3071813" cy="1000125"/>
          </a:xfrm>
          <a:prstGeom prst="roundRect">
            <a:avLst/>
          </a:prstGeom>
          <a:solidFill>
            <a:srgbClr val="00CC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Char char="-"/>
              <a:defRPr/>
            </a:pPr>
            <a:r>
              <a:rPr lang="hr-HR" dirty="0" smtClean="0"/>
              <a:t>sniženo, raščlanjeno </a:t>
            </a:r>
            <a:r>
              <a:rPr lang="hr-HR" dirty="0"/>
              <a:t>riječnim dolinama</a:t>
            </a:r>
          </a:p>
          <a:p>
            <a:pPr algn="ctr">
              <a:buFontTx/>
              <a:buChar char="-"/>
              <a:defRPr/>
            </a:pPr>
            <a:r>
              <a:rPr lang="hr-HR" dirty="0"/>
              <a:t> visoki slapovi (Salto Angel)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294254" y="2654331"/>
            <a:ext cx="3500438" cy="785812"/>
          </a:xfrm>
          <a:prstGeom prst="roundRect">
            <a:avLst/>
          </a:prstGeom>
          <a:solidFill>
            <a:srgbClr val="00CC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- </a:t>
            </a:r>
            <a:r>
              <a:rPr lang="hr-HR" dirty="0" smtClean="0"/>
              <a:t>Bogato </a:t>
            </a:r>
            <a:r>
              <a:rPr lang="hr-HR" dirty="0"/>
              <a:t>rudama – drago i poludrago kamenje, boksit, željezo, zlato</a:t>
            </a:r>
          </a:p>
        </p:txBody>
      </p:sp>
      <p:sp>
        <p:nvSpPr>
          <p:cNvPr id="8" name="Pravokutnik 7"/>
          <p:cNvSpPr/>
          <p:nvPr/>
        </p:nvSpPr>
        <p:spPr>
          <a:xfrm>
            <a:off x="276922" y="938245"/>
            <a:ext cx="3604833" cy="1003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None/>
              <a:defRPr/>
            </a:pPr>
            <a:r>
              <a:rPr lang="hr-HR" sz="4400" dirty="0"/>
              <a:t>Prastari </a:t>
            </a:r>
            <a:r>
              <a:rPr lang="hr-HR" sz="4400" dirty="0" smtClean="0"/>
              <a:t>štitovi:</a:t>
            </a:r>
            <a:endParaRPr lang="hr-HR" sz="44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042" y="3576757"/>
            <a:ext cx="5333222" cy="2995493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8127954" y="6502192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Brazilsko visočje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06" y="3249855"/>
            <a:ext cx="6138686" cy="2589758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812828" y="5870407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Gvajansko visočje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62826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212" y="-33673"/>
            <a:ext cx="9341497" cy="6210636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650435" y="6252595"/>
            <a:ext cx="7145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Salto </a:t>
            </a:r>
            <a:r>
              <a:rPr lang="hr-HR" b="1" i="0" dirty="0" err="1" smtClean="0">
                <a:solidFill>
                  <a:srgbClr val="212529"/>
                </a:solidFill>
                <a:effectLst/>
                <a:latin typeface="Nunito"/>
              </a:rPr>
              <a:t>Ángel</a:t>
            </a:r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 u Venezueli</a:t>
            </a:r>
            <a:r>
              <a:rPr lang="hr-HR" dirty="0"/>
              <a:t> </a:t>
            </a:r>
            <a:r>
              <a:rPr lang="hr-HR" dirty="0" smtClean="0"/>
              <a:t>, </a:t>
            </a:r>
            <a:r>
              <a:rPr lang="hr-HR" dirty="0" smtClean="0">
                <a:solidFill>
                  <a:srgbClr val="212529"/>
                </a:solidFill>
                <a:latin typeface="Nunito"/>
              </a:rPr>
              <a:t>najviši vodopad</a:t>
            </a:r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 na Zemlji, visok 979 m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6920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112378" y="1038783"/>
            <a:ext cx="8229600" cy="1143000"/>
          </a:xfrm>
        </p:spPr>
        <p:txBody>
          <a:bodyPr/>
          <a:lstStyle/>
          <a:p>
            <a:pPr algn="l" eaLnBrk="1" hangingPunct="1"/>
            <a:r>
              <a:rPr lang="hr-HR" altLang="sr-Latn-RS" dirty="0" err="1" smtClean="0"/>
              <a:t>Apalačko</a:t>
            </a:r>
            <a:r>
              <a:rPr lang="hr-HR" altLang="sr-Latn-RS" b="1" dirty="0" smtClean="0"/>
              <a:t> </a:t>
            </a:r>
            <a:r>
              <a:rPr lang="hr-HR" altLang="sr-Latn-RS" dirty="0" smtClean="0"/>
              <a:t>gorje-</a:t>
            </a:r>
            <a:r>
              <a:rPr lang="hr-HR" altLang="sr-Latn-RS" b="1" dirty="0" smtClean="0"/>
              <a:t> </a:t>
            </a:r>
            <a:r>
              <a:rPr lang="hr-HR" altLang="sr-Latn-RS" dirty="0" err="1" smtClean="0"/>
              <a:t>S.Amerika</a:t>
            </a:r>
            <a:endParaRPr lang="hr-HR" altLang="sr-Latn-RS" dirty="0" smtClean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597" y="3358595"/>
            <a:ext cx="3571875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C:\Users\Svjetlana\Documents\školska knjiga\ppt\6\kanadski št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403" y="2109271"/>
            <a:ext cx="510857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0" y="2143125"/>
            <a:ext cx="4000500" cy="4857750"/>
          </a:xfrm>
        </p:spPr>
        <p:txBody>
          <a:bodyPr rtlCol="0">
            <a:normAutofit fontScale="85000" lnSpcReduction="20000"/>
          </a:bodyPr>
          <a:lstStyle/>
          <a:p>
            <a:pPr>
              <a:lnSpc>
                <a:spcPct val="160000"/>
              </a:lnSpc>
              <a:defRPr/>
            </a:pPr>
            <a:r>
              <a:rPr lang="hr-HR" dirty="0" smtClean="0"/>
              <a:t>Istok Sjeverne Amerike</a:t>
            </a:r>
          </a:p>
          <a:p>
            <a:pPr>
              <a:lnSpc>
                <a:spcPct val="160000"/>
              </a:lnSpc>
              <a:defRPr/>
            </a:pPr>
            <a:r>
              <a:rPr lang="hr-HR" dirty="0" smtClean="0"/>
              <a:t>Smjer pružanja jugozapad-sjeveroistok</a:t>
            </a:r>
          </a:p>
          <a:p>
            <a:pPr>
              <a:lnSpc>
                <a:spcPct val="160000"/>
              </a:lnSpc>
              <a:defRPr/>
            </a:pPr>
            <a:r>
              <a:rPr lang="hr-HR" dirty="0" smtClean="0"/>
              <a:t>Šumovito, rijetko naseljeno</a:t>
            </a:r>
          </a:p>
          <a:p>
            <a:pPr>
              <a:lnSpc>
                <a:spcPct val="160000"/>
              </a:lnSpc>
              <a:defRPr/>
            </a:pPr>
            <a:r>
              <a:rPr lang="hr-HR" dirty="0" smtClean="0"/>
              <a:t>Kameni ugljen, željezna ruda</a:t>
            </a:r>
          </a:p>
          <a:p>
            <a:pPr>
              <a:lnSpc>
                <a:spcPct val="160000"/>
              </a:lnSpc>
              <a:defRPr/>
            </a:pPr>
            <a:r>
              <a:rPr lang="hr-HR" i="1" dirty="0" err="1" smtClean="0">
                <a:solidFill>
                  <a:srgbClr val="00CC00"/>
                </a:solidFill>
              </a:rPr>
              <a:t>Fall</a:t>
            </a:r>
            <a:r>
              <a:rPr lang="hr-HR" i="1" dirty="0" smtClean="0">
                <a:solidFill>
                  <a:srgbClr val="00CC00"/>
                </a:solidFill>
              </a:rPr>
              <a:t> line</a:t>
            </a:r>
          </a:p>
          <a:p>
            <a:pPr>
              <a:lnSpc>
                <a:spcPct val="160000"/>
              </a:lnSpc>
              <a:defRPr/>
            </a:pPr>
            <a:r>
              <a:rPr lang="hr-HR" dirty="0" smtClean="0"/>
              <a:t>Ohio, Tennessee </a:t>
            </a:r>
            <a:r>
              <a:rPr lang="hr-HR" dirty="0" smtClean="0">
                <a:sym typeface="Wingdings" pitchFamily="2" charset="2"/>
              </a:rPr>
              <a:t> hidroenergija</a:t>
            </a:r>
            <a:endParaRPr lang="hr-HR" dirty="0" smtClean="0"/>
          </a:p>
          <a:p>
            <a:pPr>
              <a:defRPr/>
            </a:pPr>
            <a:endParaRPr lang="hr-HR" dirty="0"/>
          </a:p>
        </p:txBody>
      </p:sp>
      <p:sp>
        <p:nvSpPr>
          <p:cNvPr id="5" name="Oval 4"/>
          <p:cNvSpPr/>
          <p:nvPr/>
        </p:nvSpPr>
        <p:spPr>
          <a:xfrm rot="18201512">
            <a:off x="9489899" y="5284801"/>
            <a:ext cx="1366837" cy="27781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3" name="Pravokutnik 12"/>
          <p:cNvSpPr/>
          <p:nvPr/>
        </p:nvSpPr>
        <p:spPr>
          <a:xfrm>
            <a:off x="276922" y="938245"/>
            <a:ext cx="2835456" cy="1003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None/>
              <a:defRPr/>
            </a:pPr>
            <a:r>
              <a:rPr lang="hr-HR" sz="4400" dirty="0" smtClean="0"/>
              <a:t>Staro gorje:</a:t>
            </a:r>
            <a:endParaRPr lang="hr-HR" sz="4400" dirty="0"/>
          </a:p>
        </p:txBody>
      </p:sp>
      <p:pic>
        <p:nvPicPr>
          <p:cNvPr id="10245" name="Picture 6" descr="http://media.web.britannica.com/eb-media/00/107500-004-27E6FB49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7" y="-75942"/>
            <a:ext cx="42148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8266" y="2318435"/>
            <a:ext cx="6556150" cy="4369059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7477031" y="2806116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Rijeka Ohio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8266" y="2366148"/>
            <a:ext cx="6878716" cy="4369059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7073650" y="2780741"/>
            <a:ext cx="2103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Rijeka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Tennessee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66031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3" grpId="0" build="p"/>
      <p:bldP spid="5" grpId="0" animBg="1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315" y="1856792"/>
            <a:ext cx="4714875" cy="2905125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7349315" y="5110456"/>
            <a:ext cx="4920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Mount Mitchell, najviši vrh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Apalačkog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gorja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86" y="1623526"/>
            <a:ext cx="7037710" cy="506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6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501</Words>
  <Application>Microsoft Office PowerPoint</Application>
  <PresentationFormat>Široki zaslon</PresentationFormat>
  <Paragraphs>123</Paragraphs>
  <Slides>21</Slides>
  <Notes>11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Nunito</vt:lpstr>
      <vt:lpstr>Wingdings</vt:lpstr>
      <vt:lpstr>Tema sustava Office</vt:lpstr>
      <vt:lpstr>PowerPoint prezentacija</vt:lpstr>
      <vt:lpstr>Reljef i vode Amerike</vt:lpstr>
      <vt:lpstr>Kanadski štit -S.Amerika– ledeno doba</vt:lpstr>
      <vt:lpstr>Velika jezera i rijeka St. Lawrence – važan plovni put</vt:lpstr>
      <vt:lpstr>PowerPoint prezentacija</vt:lpstr>
      <vt:lpstr>Brazilsko i Gvajansko visočje-  J. Amerika</vt:lpstr>
      <vt:lpstr>PowerPoint prezentacija</vt:lpstr>
      <vt:lpstr>Apalačko gorje- S.Amerika</vt:lpstr>
      <vt:lpstr>PowerPoint prezentacija</vt:lpstr>
      <vt:lpstr>Pacifički vatreni prstentok lave,  erupcija vulkana</vt:lpstr>
      <vt:lpstr>Mlado ulančano gorje</vt:lpstr>
      <vt:lpstr>Mlado ulančano gorje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Kordiljeri – kontinentska razvodnica</vt:lpstr>
      <vt:lpstr>Velike ravnice</vt:lpstr>
      <vt:lpstr>Ponavljanje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20</cp:revision>
  <dcterms:created xsi:type="dcterms:W3CDTF">2021-05-17T17:08:54Z</dcterms:created>
  <dcterms:modified xsi:type="dcterms:W3CDTF">2021-05-17T19:16:53Z</dcterms:modified>
</cp:coreProperties>
</file>